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handoutMasterIdLst>
    <p:handoutMasterId r:id="rId23"/>
  </p:handoutMasterIdLst>
  <p:sldIdLst>
    <p:sldId id="256" r:id="rId2"/>
    <p:sldId id="257" r:id="rId3"/>
    <p:sldId id="258" r:id="rId4"/>
    <p:sldId id="261" r:id="rId5"/>
    <p:sldId id="259" r:id="rId6"/>
    <p:sldId id="266" r:id="rId7"/>
    <p:sldId id="267" r:id="rId8"/>
    <p:sldId id="262" r:id="rId9"/>
    <p:sldId id="260" r:id="rId10"/>
    <p:sldId id="269" r:id="rId11"/>
    <p:sldId id="284" r:id="rId12"/>
    <p:sldId id="285" r:id="rId13"/>
    <p:sldId id="282" r:id="rId14"/>
    <p:sldId id="280" r:id="rId15"/>
    <p:sldId id="272" r:id="rId16"/>
    <p:sldId id="283" r:id="rId17"/>
    <p:sldId id="278" r:id="rId18"/>
    <p:sldId id="274" r:id="rId19"/>
    <p:sldId id="271" r:id="rId20"/>
    <p:sldId id="270" r:id="rId21"/>
    <p:sldId id="275" r:id="rId22"/>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A4E45BF-5084-4EDE-8228-20AC073C9DF8}">
          <p14:sldIdLst>
            <p14:sldId id="256"/>
            <p14:sldId id="257"/>
            <p14:sldId id="258"/>
            <p14:sldId id="261"/>
            <p14:sldId id="259"/>
            <p14:sldId id="266"/>
            <p14:sldId id="267"/>
            <p14:sldId id="262"/>
            <p14:sldId id="260"/>
            <p14:sldId id="269"/>
            <p14:sldId id="284"/>
            <p14:sldId id="285"/>
            <p14:sldId id="282"/>
            <p14:sldId id="280"/>
            <p14:sldId id="272"/>
            <p14:sldId id="283"/>
            <p14:sldId id="278"/>
            <p14:sldId id="274"/>
            <p14:sldId id="271"/>
            <p14:sldId id="270"/>
            <p14:sldId id="275"/>
          </p14:sldIdLst>
        </p14:section>
        <p14:section name="Section sans titre" id="{4D6923A0-29AC-4495-8491-B8902309B8F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1167361130058893E-2"/>
          <c:y val="9.8424398172599653E-2"/>
          <c:w val="0.92258229459229302"/>
          <c:h val="0.71939578612636479"/>
        </c:manualLayout>
      </c:layout>
      <c:bar3DChart>
        <c:barDir val="col"/>
        <c:grouping val="clustered"/>
        <c:varyColors val="0"/>
        <c:ser>
          <c:idx val="0"/>
          <c:order val="0"/>
          <c:tx>
            <c:strRef>
              <c:f>Feuil1!$B$1</c:f>
              <c:strCache>
                <c:ptCount val="1"/>
                <c:pt idx="0">
                  <c:v>Saison 2020-21</c:v>
                </c:pt>
              </c:strCache>
            </c:strRef>
          </c:tx>
          <c:invertIfNegative val="0"/>
          <c:dLbls>
            <c:dLbl>
              <c:idx val="7"/>
              <c:layout>
                <c:manualLayout>
                  <c:x val="-2.4751220995273748E-3"/>
                  <c:y val="-1.6604343268737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39-49BE-B2C4-6603985869F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Antibes</c:v>
                </c:pt>
                <c:pt idx="1">
                  <c:v>Cannes</c:v>
                </c:pt>
                <c:pt idx="2">
                  <c:v>Lundi Séniors</c:v>
                </c:pt>
                <c:pt idx="3">
                  <c:v>Lundi Vétérans</c:v>
                </c:pt>
                <c:pt idx="4">
                  <c:v>Vendredi Séniors</c:v>
                </c:pt>
                <c:pt idx="5">
                  <c:v>Vendredi Vétérans</c:v>
                </c:pt>
                <c:pt idx="6">
                  <c:v>Super-vétérans</c:v>
                </c:pt>
                <c:pt idx="7">
                  <c:v>Total équipes</c:v>
                </c:pt>
              </c:strCache>
            </c:strRef>
          </c:cat>
          <c:val>
            <c:numRef>
              <c:f>Feuil1!$B$2:$B$9</c:f>
              <c:numCache>
                <c:formatCode>General</c:formatCode>
                <c:ptCount val="8"/>
                <c:pt idx="0">
                  <c:v>20</c:v>
                </c:pt>
                <c:pt idx="1">
                  <c:v>9</c:v>
                </c:pt>
                <c:pt idx="2">
                  <c:v>86</c:v>
                </c:pt>
                <c:pt idx="3">
                  <c:v>33</c:v>
                </c:pt>
                <c:pt idx="4">
                  <c:v>21</c:v>
                </c:pt>
                <c:pt idx="5">
                  <c:v>21</c:v>
                </c:pt>
                <c:pt idx="6">
                  <c:v>21</c:v>
                </c:pt>
                <c:pt idx="7">
                  <c:v>212</c:v>
                </c:pt>
              </c:numCache>
            </c:numRef>
          </c:val>
          <c:extLst>
            <c:ext xmlns:c16="http://schemas.microsoft.com/office/drawing/2014/chart" uri="{C3380CC4-5D6E-409C-BE32-E72D297353CC}">
              <c16:uniqueId val="{00000005-52FF-4728-AA82-EA6C58FCCD41}"/>
            </c:ext>
          </c:extLst>
        </c:ser>
        <c:ser>
          <c:idx val="1"/>
          <c:order val="1"/>
          <c:tx>
            <c:strRef>
              <c:f>Feuil1!$C$1</c:f>
              <c:strCache>
                <c:ptCount val="1"/>
                <c:pt idx="0">
                  <c:v>Saison 2021-22</c:v>
                </c:pt>
              </c:strCache>
            </c:strRef>
          </c:tx>
          <c:invertIfNegative val="0"/>
          <c:dLbls>
            <c:dLbl>
              <c:idx val="7"/>
              <c:layout>
                <c:manualLayout>
                  <c:x val="4.9502441990542049E-3"/>
                  <c:y val="-5.07989496223022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50-424F-A0C0-75FBCC64EF9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Antibes</c:v>
                </c:pt>
                <c:pt idx="1">
                  <c:v>Cannes</c:v>
                </c:pt>
                <c:pt idx="2">
                  <c:v>Lundi Séniors</c:v>
                </c:pt>
                <c:pt idx="3">
                  <c:v>Lundi Vétérans</c:v>
                </c:pt>
                <c:pt idx="4">
                  <c:v>Vendredi Séniors</c:v>
                </c:pt>
                <c:pt idx="5">
                  <c:v>Vendredi Vétérans</c:v>
                </c:pt>
                <c:pt idx="6">
                  <c:v>Super-vétérans</c:v>
                </c:pt>
                <c:pt idx="7">
                  <c:v>Total équipes</c:v>
                </c:pt>
              </c:strCache>
            </c:strRef>
          </c:cat>
          <c:val>
            <c:numRef>
              <c:f>Feuil1!$C$2:$C$9</c:f>
              <c:numCache>
                <c:formatCode>General</c:formatCode>
                <c:ptCount val="8"/>
                <c:pt idx="0">
                  <c:v>17</c:v>
                </c:pt>
                <c:pt idx="1">
                  <c:v>8</c:v>
                </c:pt>
                <c:pt idx="2">
                  <c:v>78</c:v>
                </c:pt>
                <c:pt idx="3">
                  <c:v>34</c:v>
                </c:pt>
                <c:pt idx="4">
                  <c:v>16</c:v>
                </c:pt>
                <c:pt idx="5">
                  <c:v>20</c:v>
                </c:pt>
                <c:pt idx="6">
                  <c:v>23</c:v>
                </c:pt>
                <c:pt idx="7">
                  <c:v>196</c:v>
                </c:pt>
              </c:numCache>
            </c:numRef>
          </c:val>
          <c:extLst>
            <c:ext xmlns:c16="http://schemas.microsoft.com/office/drawing/2014/chart" uri="{C3380CC4-5D6E-409C-BE32-E72D297353CC}">
              <c16:uniqueId val="{00000008-52FF-4728-AA82-EA6C58FCCD41}"/>
            </c:ext>
          </c:extLst>
        </c:ser>
        <c:ser>
          <c:idx val="2"/>
          <c:order val="2"/>
          <c:tx>
            <c:strRef>
              <c:f>Feuil1!$D$1</c:f>
              <c:strCache>
                <c:ptCount val="1"/>
                <c:pt idx="0">
                  <c:v>Saison 2022-23</c:v>
                </c:pt>
              </c:strCache>
            </c:strRef>
          </c:tx>
          <c:spPr>
            <a:solidFill>
              <a:srgbClr val="FFFF00"/>
            </a:solidFill>
          </c:spPr>
          <c:invertIfNegative val="0"/>
          <c:dLbls>
            <c:dLbl>
              <c:idx val="7"/>
              <c:layout>
                <c:manualLayout>
                  <c:x val="2.4751220995270118E-3"/>
                  <c:y val="-2.7483154336583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50-424F-A0C0-75FBCC64EF9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Antibes</c:v>
                </c:pt>
                <c:pt idx="1">
                  <c:v>Cannes</c:v>
                </c:pt>
                <c:pt idx="2">
                  <c:v>Lundi Séniors</c:v>
                </c:pt>
                <c:pt idx="3">
                  <c:v>Lundi Vétérans</c:v>
                </c:pt>
                <c:pt idx="4">
                  <c:v>Vendredi Séniors</c:v>
                </c:pt>
                <c:pt idx="5">
                  <c:v>Vendredi Vétérans</c:v>
                </c:pt>
                <c:pt idx="6">
                  <c:v>Super-vétérans</c:v>
                </c:pt>
                <c:pt idx="7">
                  <c:v>Total équipes</c:v>
                </c:pt>
              </c:strCache>
            </c:strRef>
          </c:cat>
          <c:val>
            <c:numRef>
              <c:f>Feuil1!$D$2:$D$9</c:f>
              <c:numCache>
                <c:formatCode>General</c:formatCode>
                <c:ptCount val="8"/>
                <c:pt idx="0">
                  <c:v>15</c:v>
                </c:pt>
                <c:pt idx="1">
                  <c:v>11</c:v>
                </c:pt>
                <c:pt idx="2">
                  <c:v>80</c:v>
                </c:pt>
                <c:pt idx="3">
                  <c:v>36</c:v>
                </c:pt>
                <c:pt idx="4">
                  <c:v>11</c:v>
                </c:pt>
                <c:pt idx="5">
                  <c:v>20</c:v>
                </c:pt>
                <c:pt idx="6">
                  <c:v>24</c:v>
                </c:pt>
                <c:pt idx="7">
                  <c:v>197</c:v>
                </c:pt>
              </c:numCache>
            </c:numRef>
          </c:val>
          <c:extLst>
            <c:ext xmlns:c16="http://schemas.microsoft.com/office/drawing/2014/chart" uri="{C3380CC4-5D6E-409C-BE32-E72D297353CC}">
              <c16:uniqueId val="{00000002-7950-424F-A0C0-75FBCC64EF93}"/>
            </c:ext>
          </c:extLst>
        </c:ser>
        <c:ser>
          <c:idx val="3"/>
          <c:order val="3"/>
          <c:tx>
            <c:strRef>
              <c:f>Feuil1!$E$1</c:f>
              <c:strCache>
                <c:ptCount val="1"/>
                <c:pt idx="0">
                  <c:v>Saison 2023-24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Antibes</c:v>
                </c:pt>
                <c:pt idx="1">
                  <c:v>Cannes</c:v>
                </c:pt>
                <c:pt idx="2">
                  <c:v>Lundi Séniors</c:v>
                </c:pt>
                <c:pt idx="3">
                  <c:v>Lundi Vétérans</c:v>
                </c:pt>
                <c:pt idx="4">
                  <c:v>Vendredi Séniors</c:v>
                </c:pt>
                <c:pt idx="5">
                  <c:v>Vendredi Vétérans</c:v>
                </c:pt>
                <c:pt idx="6">
                  <c:v>Super-vétérans</c:v>
                </c:pt>
                <c:pt idx="7">
                  <c:v>Total équipes</c:v>
                </c:pt>
              </c:strCache>
            </c:strRef>
          </c:cat>
          <c:val>
            <c:numRef>
              <c:f>Feuil1!$E$2:$E$9</c:f>
              <c:numCache>
                <c:formatCode>General</c:formatCode>
                <c:ptCount val="8"/>
                <c:pt idx="0">
                  <c:v>15</c:v>
                </c:pt>
                <c:pt idx="1">
                  <c:v>11</c:v>
                </c:pt>
                <c:pt idx="2">
                  <c:v>90</c:v>
                </c:pt>
                <c:pt idx="3">
                  <c:v>35</c:v>
                </c:pt>
                <c:pt idx="4">
                  <c:v>10</c:v>
                </c:pt>
                <c:pt idx="5">
                  <c:v>16</c:v>
                </c:pt>
                <c:pt idx="6">
                  <c:v>23</c:v>
                </c:pt>
                <c:pt idx="7">
                  <c:v>200</c:v>
                </c:pt>
              </c:numCache>
            </c:numRef>
          </c:val>
          <c:extLst>
            <c:ext xmlns:c16="http://schemas.microsoft.com/office/drawing/2014/chart" uri="{C3380CC4-5D6E-409C-BE32-E72D297353CC}">
              <c16:uniqueId val="{00000004-7950-424F-A0C0-75FBCC64EF93}"/>
            </c:ext>
          </c:extLst>
        </c:ser>
        <c:ser>
          <c:idx val="4"/>
          <c:order val="4"/>
          <c:tx>
            <c:strRef>
              <c:f>Feuil1!$F$1</c:f>
              <c:strCache>
                <c:ptCount val="1"/>
                <c:pt idx="0">
                  <c:v>Saison 2024-25</c:v>
                </c:pt>
              </c:strCache>
            </c:strRef>
          </c:tx>
          <c:invertIfNegative val="0"/>
          <c:dLbls>
            <c:dLbl>
              <c:idx val="7"/>
              <c:layout>
                <c:manualLayout>
                  <c:x val="9.9004883981087723E-3"/>
                  <c:y val="-1.3441955624611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3-488C-8751-1AD02C4AE11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Antibes</c:v>
                </c:pt>
                <c:pt idx="1">
                  <c:v>Cannes</c:v>
                </c:pt>
                <c:pt idx="2">
                  <c:v>Lundi Séniors</c:v>
                </c:pt>
                <c:pt idx="3">
                  <c:v>Lundi Vétérans</c:v>
                </c:pt>
                <c:pt idx="4">
                  <c:v>Vendredi Séniors</c:v>
                </c:pt>
                <c:pt idx="5">
                  <c:v>Vendredi Vétérans</c:v>
                </c:pt>
                <c:pt idx="6">
                  <c:v>Super-vétérans</c:v>
                </c:pt>
                <c:pt idx="7">
                  <c:v>Total équipes</c:v>
                </c:pt>
              </c:strCache>
            </c:strRef>
          </c:cat>
          <c:val>
            <c:numRef>
              <c:f>Feuil1!$F$2:$F$9</c:f>
              <c:numCache>
                <c:formatCode>General</c:formatCode>
                <c:ptCount val="8"/>
                <c:pt idx="0">
                  <c:v>20</c:v>
                </c:pt>
                <c:pt idx="1">
                  <c:v>12</c:v>
                </c:pt>
                <c:pt idx="2">
                  <c:v>90</c:v>
                </c:pt>
                <c:pt idx="3">
                  <c:v>37</c:v>
                </c:pt>
                <c:pt idx="4">
                  <c:v>11</c:v>
                </c:pt>
                <c:pt idx="5">
                  <c:v>16</c:v>
                </c:pt>
                <c:pt idx="6">
                  <c:v>22</c:v>
                </c:pt>
                <c:pt idx="7">
                  <c:v>208</c:v>
                </c:pt>
              </c:numCache>
            </c:numRef>
          </c:val>
          <c:extLst>
            <c:ext xmlns:c16="http://schemas.microsoft.com/office/drawing/2014/chart" uri="{C3380CC4-5D6E-409C-BE32-E72D297353CC}">
              <c16:uniqueId val="{00000000-4A44-43BC-BC4C-6C9591FDE73B}"/>
            </c:ext>
          </c:extLst>
        </c:ser>
        <c:dLbls>
          <c:showLegendKey val="0"/>
          <c:showVal val="1"/>
          <c:showCatName val="0"/>
          <c:showSerName val="0"/>
          <c:showPercent val="0"/>
          <c:showBubbleSize val="0"/>
        </c:dLbls>
        <c:gapWidth val="75"/>
        <c:shape val="box"/>
        <c:axId val="248859168"/>
        <c:axId val="248861344"/>
        <c:axId val="0"/>
      </c:bar3DChart>
      <c:catAx>
        <c:axId val="248859168"/>
        <c:scaling>
          <c:orientation val="minMax"/>
        </c:scaling>
        <c:delete val="0"/>
        <c:axPos val="b"/>
        <c:numFmt formatCode="General" sourceLinked="0"/>
        <c:majorTickMark val="none"/>
        <c:minorTickMark val="none"/>
        <c:tickLblPos val="nextTo"/>
        <c:txPr>
          <a:bodyPr/>
          <a:lstStyle/>
          <a:p>
            <a:pPr>
              <a:defRPr b="0" i="1" baseline="0"/>
            </a:pPr>
            <a:endParaRPr lang="fr-FR"/>
          </a:p>
        </c:txPr>
        <c:crossAx val="248861344"/>
        <c:crosses val="autoZero"/>
        <c:auto val="1"/>
        <c:lblAlgn val="ctr"/>
        <c:lblOffset val="100"/>
        <c:noMultiLvlLbl val="0"/>
      </c:catAx>
      <c:valAx>
        <c:axId val="248861344"/>
        <c:scaling>
          <c:orientation val="minMax"/>
        </c:scaling>
        <c:delete val="0"/>
        <c:axPos val="l"/>
        <c:numFmt formatCode="General" sourceLinked="1"/>
        <c:majorTickMark val="none"/>
        <c:minorTickMark val="none"/>
        <c:tickLblPos val="nextTo"/>
        <c:crossAx val="248859168"/>
        <c:crosses val="autoZero"/>
        <c:crossBetween val="between"/>
      </c:valAx>
    </c:plotArea>
    <c:legend>
      <c:legendPos val="b"/>
      <c:layout>
        <c:manualLayout>
          <c:xMode val="edge"/>
          <c:yMode val="edge"/>
          <c:x val="0.1007500399527583"/>
          <c:y val="0.13126510676476122"/>
          <c:w val="0.68073477994800291"/>
          <c:h val="4.4348574958659813E-2"/>
        </c:manualLayout>
      </c:layout>
      <c:overlay val="0"/>
      <c:txPr>
        <a:bodyPr/>
        <a:lstStyle/>
        <a:p>
          <a:pPr>
            <a:defRPr sz="1200" baseline="0"/>
          </a:pPr>
          <a:endParaRPr lang="fr-FR"/>
        </a:p>
      </c:txPr>
    </c:legend>
    <c:plotVisOnly val="1"/>
    <c:dispBlanksAs val="gap"/>
    <c:showDLblsOverMax val="0"/>
  </c:chart>
  <c:spPr>
    <a:scene3d>
      <a:camera prst="orthographicFront"/>
      <a:lightRig rig="threePt" dir="t"/>
    </a:scene3d>
    <a:sp3d>
      <a:bevelT prst="relaxedInset"/>
    </a:sp3d>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0.78247</cdr:x>
      <cdr:y>0.12223</cdr:y>
    </cdr:to>
    <cdr:sp macro="" textlink="">
      <cdr:nvSpPr>
        <cdr:cNvPr id="2" name="ZoneTexte 1"/>
        <cdr:cNvSpPr txBox="1"/>
      </cdr:nvSpPr>
      <cdr:spPr>
        <a:xfrm xmlns:a="http://schemas.openxmlformats.org/drawingml/2006/main">
          <a:off x="-225454" y="-295564"/>
          <a:ext cx="8029801" cy="69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fr-FR" sz="2600" b="1" dirty="0">
              <a:solidFill>
                <a:schemeClr val="tx1"/>
              </a:solidFill>
              <a:latin typeface="AR JULIAN" panose="02000000000000000000" pitchFamily="2" charset="0"/>
            </a:rPr>
            <a:t>              Equipes de football FSGT en 2024/25</a:t>
          </a:r>
        </a:p>
        <a:p xmlns:a="http://schemas.openxmlformats.org/drawingml/2006/main">
          <a:pPr algn="ctr"/>
          <a:r>
            <a:rPr lang="fr-FR" sz="1800" b="1" dirty="0">
              <a:latin typeface="AR JULIAN" panose="02000000000000000000" pitchFamily="2" charset="0"/>
            </a:rPr>
            <a:t>  </a:t>
          </a:r>
        </a:p>
        <a:p xmlns:a="http://schemas.openxmlformats.org/drawingml/2006/main">
          <a:pPr algn="ctr"/>
          <a:endParaRPr lang="fr-FR"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5557" tIns="47779" rIns="95557" bIns="47779" rtlCol="0"/>
          <a:lstStyle>
            <a:lvl1pPr algn="l">
              <a:defRPr sz="1300"/>
            </a:lvl1pPr>
          </a:lstStyle>
          <a:p>
            <a:endParaRPr lang="fr-FR" dirty="0"/>
          </a:p>
        </p:txBody>
      </p:sp>
      <p:sp>
        <p:nvSpPr>
          <p:cNvPr id="3" name="Espace réservé de la date 2"/>
          <p:cNvSpPr>
            <a:spLocks noGrp="1"/>
          </p:cNvSpPr>
          <p:nvPr>
            <p:ph type="dt" sz="quarter" idx="1"/>
          </p:nvPr>
        </p:nvSpPr>
        <p:spPr>
          <a:xfrm>
            <a:off x="5622798" y="1"/>
            <a:ext cx="4301543" cy="341064"/>
          </a:xfrm>
          <a:prstGeom prst="rect">
            <a:avLst/>
          </a:prstGeom>
        </p:spPr>
        <p:txBody>
          <a:bodyPr vert="horz" lIns="95557" tIns="47779" rIns="95557" bIns="47779" rtlCol="0"/>
          <a:lstStyle>
            <a:lvl1pPr algn="r">
              <a:defRPr sz="1300"/>
            </a:lvl1pPr>
          </a:lstStyle>
          <a:p>
            <a:fld id="{36291213-F05C-4848-858C-65DB83113302}" type="datetimeFigureOut">
              <a:rPr lang="fr-FR" smtClean="0"/>
              <a:t>10/06/2025</a:t>
            </a:fld>
            <a:endParaRPr lang="fr-FR" dirty="0"/>
          </a:p>
        </p:txBody>
      </p:sp>
      <p:sp>
        <p:nvSpPr>
          <p:cNvPr id="4" name="Espace réservé du pied de page 3"/>
          <p:cNvSpPr>
            <a:spLocks noGrp="1"/>
          </p:cNvSpPr>
          <p:nvPr>
            <p:ph type="ftr" sz="quarter" idx="2"/>
          </p:nvPr>
        </p:nvSpPr>
        <p:spPr>
          <a:xfrm>
            <a:off x="0" y="6456612"/>
            <a:ext cx="4301543" cy="341063"/>
          </a:xfrm>
          <a:prstGeom prst="rect">
            <a:avLst/>
          </a:prstGeom>
        </p:spPr>
        <p:txBody>
          <a:bodyPr vert="horz" lIns="95557" tIns="47779" rIns="95557" bIns="47779" rtlCol="0" anchor="b"/>
          <a:lstStyle>
            <a:lvl1pPr algn="l">
              <a:defRPr sz="1300"/>
            </a:lvl1pPr>
          </a:lstStyle>
          <a:p>
            <a:endParaRPr lang="fr-FR" dirty="0"/>
          </a:p>
        </p:txBody>
      </p:sp>
      <p:sp>
        <p:nvSpPr>
          <p:cNvPr id="5" name="Espace réservé du numéro de diapositive 4"/>
          <p:cNvSpPr>
            <a:spLocks noGrp="1"/>
          </p:cNvSpPr>
          <p:nvPr>
            <p:ph type="sldNum" sz="quarter" idx="3"/>
          </p:nvPr>
        </p:nvSpPr>
        <p:spPr>
          <a:xfrm>
            <a:off x="5622798" y="6456612"/>
            <a:ext cx="4301543" cy="341063"/>
          </a:xfrm>
          <a:prstGeom prst="rect">
            <a:avLst/>
          </a:prstGeom>
        </p:spPr>
        <p:txBody>
          <a:bodyPr vert="horz" lIns="95557" tIns="47779" rIns="95557" bIns="47779" rtlCol="0" anchor="b"/>
          <a:lstStyle>
            <a:lvl1pPr algn="r">
              <a:defRPr sz="1300"/>
            </a:lvl1pPr>
          </a:lstStyle>
          <a:p>
            <a:fld id="{922CC231-516B-442B-BA80-9BFEE86F373D}" type="slidenum">
              <a:rPr lang="fr-FR" smtClean="0"/>
              <a:t>‹N°›</a:t>
            </a:fld>
            <a:endParaRPr lang="fr-FR" dirty="0"/>
          </a:p>
        </p:txBody>
      </p:sp>
    </p:spTree>
    <p:extLst>
      <p:ext uri="{BB962C8B-B14F-4D97-AF65-F5344CB8AC3E}">
        <p14:creationId xmlns:p14="http://schemas.microsoft.com/office/powerpoint/2010/main" val="32710787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Connecteur droit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dirty="0"/>
          </a:p>
        </p:txBody>
      </p:sp>
      <p:sp>
        <p:nvSpPr>
          <p:cNvPr id="12" name="Titr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fr-FR"/>
              <a:t>Modifiez le style du titre</a:t>
            </a:r>
            <a:endParaRPr kumimoji="0" lang="en-US"/>
          </a:p>
        </p:txBody>
      </p:sp>
      <p:sp>
        <p:nvSpPr>
          <p:cNvPr id="25" name="Sous-titr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Modifiez le style des sous-titres du masque</a:t>
            </a:r>
            <a:endParaRPr kumimoji="0" lang="en-US"/>
          </a:p>
        </p:txBody>
      </p:sp>
      <p:sp>
        <p:nvSpPr>
          <p:cNvPr id="31" name="Espace réservé de la date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B93D7329-412A-4486-8034-7FB417A4A8FC}" type="datetimeFigureOut">
              <a:rPr lang="fr-FR" smtClean="0"/>
              <a:t>10/06/2025</a:t>
            </a:fld>
            <a:endParaRPr lang="fr-FR" dirty="0"/>
          </a:p>
        </p:txBody>
      </p:sp>
      <p:sp>
        <p:nvSpPr>
          <p:cNvPr id="18" name="Espace réservé du pied de page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fr-FR" dirty="0"/>
          </a:p>
        </p:txBody>
      </p:sp>
      <p:sp>
        <p:nvSpPr>
          <p:cNvPr id="29" name="Espace réservé du numéro de diapositive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5C66B713-D7EE-4463-B011-1A9A962EA54E}" type="slidenum">
              <a:rPr lang="fr-FR" smtClean="0"/>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93D7329-412A-4486-8034-7FB417A4A8FC}" type="datetimeFigureOut">
              <a:rPr lang="fr-FR" smtClean="0"/>
              <a:t>10/06/2025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66B713-D7EE-4463-B011-1A9A962EA54E}"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37600" y="274956"/>
            <a:ext cx="2032000" cy="5851525"/>
          </a:xfrm>
        </p:spPr>
        <p:txBody>
          <a:bodyPr vert="eaVert" ancho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609600" y="274643"/>
            <a:ext cx="80264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5657088" y="6557946"/>
            <a:ext cx="2669952" cy="226902"/>
          </a:xfrm>
        </p:spPr>
        <p:txBody>
          <a:bodyPr/>
          <a:lstStyle/>
          <a:p>
            <a:fld id="{B93D7329-412A-4486-8034-7FB417A4A8FC}" type="datetimeFigureOut">
              <a:rPr lang="fr-FR" smtClean="0"/>
              <a:t>10/06/2025</a:t>
            </a:fld>
            <a:endParaRPr lang="fr-FR" dirty="0"/>
          </a:p>
        </p:txBody>
      </p:sp>
      <p:sp>
        <p:nvSpPr>
          <p:cNvPr id="5" name="Espace réservé du pied de page 4"/>
          <p:cNvSpPr>
            <a:spLocks noGrp="1"/>
          </p:cNvSpPr>
          <p:nvPr>
            <p:ph type="ftr" sz="quarter" idx="11"/>
          </p:nvPr>
        </p:nvSpPr>
        <p:spPr>
          <a:xfrm>
            <a:off x="609600" y="6556248"/>
            <a:ext cx="4876800" cy="228600"/>
          </a:xfrm>
        </p:spPr>
        <p:txBody>
          <a:bodyPr/>
          <a:lstStyle/>
          <a:p>
            <a:endParaRPr lang="fr-FR" dirty="0"/>
          </a:p>
        </p:txBody>
      </p:sp>
      <p:sp>
        <p:nvSpPr>
          <p:cNvPr id="6" name="Espace réservé du numéro de diapositive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5C66B713-D7EE-4463-B011-1A9A962EA54E}"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93D7329-412A-4486-8034-7FB417A4A8FC}" type="datetimeFigureOut">
              <a:rPr lang="fr-FR" smtClean="0"/>
              <a:t>10/06/2025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66B713-D7EE-4463-B011-1A9A962EA54E}"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B93D7329-412A-4486-8034-7FB417A4A8FC}" type="datetimeFigureOut">
              <a:rPr lang="fr-FR" smtClean="0"/>
              <a:t>10/06/2025</a:t>
            </a:fld>
            <a:endParaRPr lang="fr-FR" dirty="0"/>
          </a:p>
        </p:txBody>
      </p:sp>
      <p:sp>
        <p:nvSpPr>
          <p:cNvPr id="5" name="Espace réservé du pied de page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fr-FR" dirty="0"/>
          </a:p>
        </p:txBody>
      </p:sp>
      <p:sp>
        <p:nvSpPr>
          <p:cNvPr id="6" name="Espace réservé du numéro de diapositive 5"/>
          <p:cNvSpPr>
            <a:spLocks noGrp="1"/>
          </p:cNvSpPr>
          <p:nvPr>
            <p:ph type="sldNum" sz="quarter" idx="12"/>
          </p:nvPr>
        </p:nvSpPr>
        <p:spPr>
          <a:xfrm>
            <a:off x="8978603" y="6555112"/>
            <a:ext cx="784448" cy="228600"/>
          </a:xfrm>
        </p:spPr>
        <p:txBody>
          <a:bodyPr/>
          <a:lstStyle/>
          <a:p>
            <a:fld id="{5C66B713-D7EE-4463-B011-1A9A962EA54E}" type="slidenum">
              <a:rPr lang="fr-FR" smtClean="0"/>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320040"/>
            <a:ext cx="9656064" cy="1143000"/>
          </a:xfrm>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B93D7329-412A-4486-8034-7FB417A4A8FC}" type="datetimeFigureOut">
              <a:rPr lang="fr-FR" smtClean="0"/>
              <a:t>10/06/2025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C66B713-D7EE-4463-B011-1A9A962EA54E}"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320040"/>
            <a:ext cx="9656064" cy="1143000"/>
          </a:xfrm>
        </p:spPr>
        <p:txBody>
          <a:bodyPr anchor="b"/>
          <a:lstStyle>
            <a:lvl1pPr>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B93D7329-412A-4486-8034-7FB417A4A8FC}" type="datetimeFigureOut">
              <a:rPr lang="fr-FR" smtClean="0"/>
              <a:t>10/06/2025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C66B713-D7EE-4463-B011-1A9A962EA54E}"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320040"/>
            <a:ext cx="9656064" cy="1143000"/>
          </a:xfrm>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B93D7329-412A-4486-8034-7FB417A4A8FC}" type="datetimeFigureOut">
              <a:rPr lang="fr-FR" smtClean="0"/>
              <a:t>10/06/2025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C66B713-D7EE-4463-B011-1A9A962EA54E}"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B93D7329-412A-4486-8034-7FB417A4A8FC}" type="datetimeFigureOut">
              <a:rPr lang="fr-FR" smtClean="0"/>
              <a:t>10/06/2025</a:t>
            </a:fld>
            <a:endParaRPr lang="fr-FR" dirty="0"/>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dirty="0"/>
          </a:p>
        </p:txBody>
      </p:sp>
      <p:sp>
        <p:nvSpPr>
          <p:cNvPr id="4" name="Espace réservé du numéro de diapositive 3"/>
          <p:cNvSpPr>
            <a:spLocks noGrp="1"/>
          </p:cNvSpPr>
          <p:nvPr>
            <p:ph type="sldNum" sz="quarter" idx="12"/>
          </p:nvPr>
        </p:nvSpPr>
        <p:spPr/>
        <p:txBody>
          <a:bodyPr/>
          <a:lstStyle/>
          <a:p>
            <a:fld id="{5C66B713-D7EE-4463-B011-1A9A962EA54E}"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B93D7329-412A-4486-8034-7FB417A4A8FC}" type="datetimeFigureOut">
              <a:rPr lang="fr-FR" smtClean="0"/>
              <a:t>10/06/2025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C66B713-D7EE-4463-B011-1A9A962EA54E}"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a:t>Modifiez le style du titre</a:t>
            </a:r>
            <a:endParaRPr kumimoji="0" lang="en-US" dirty="0"/>
          </a:p>
        </p:txBody>
      </p:sp>
      <p:sp>
        <p:nvSpPr>
          <p:cNvPr id="4" name="Espace réservé du texte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a:t>Modifiez les styles du texte du masque</a:t>
            </a:r>
          </a:p>
        </p:txBody>
      </p:sp>
      <p:sp>
        <p:nvSpPr>
          <p:cNvPr id="5" name="Espace réservé de la date 4"/>
          <p:cNvSpPr>
            <a:spLocks noGrp="1"/>
          </p:cNvSpPr>
          <p:nvPr>
            <p:ph type="dt" sz="half" idx="10"/>
          </p:nvPr>
        </p:nvSpPr>
        <p:spPr/>
        <p:txBody>
          <a:bodyPr/>
          <a:lstStyle/>
          <a:p>
            <a:fld id="{B93D7329-412A-4486-8034-7FB417A4A8FC}" type="datetimeFigureOut">
              <a:rPr lang="fr-FR" smtClean="0"/>
              <a:t>10/06/2025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C66B713-D7EE-4463-B011-1A9A962EA54E}" type="slidenum">
              <a:rPr lang="fr-FR" smtClean="0"/>
              <a:t>‹N°›</a:t>
            </a:fld>
            <a:endParaRPr lang="fr-FR" dirty="0"/>
          </a:p>
        </p:txBody>
      </p:sp>
      <p:sp>
        <p:nvSpPr>
          <p:cNvPr id="10" name="Espace réservé pour une image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dirty="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Espace réservé du titre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fr-FR"/>
              <a:t>Modifiez le style du titre</a:t>
            </a:r>
            <a:endParaRPr kumimoji="0" lang="en-US"/>
          </a:p>
        </p:txBody>
      </p:sp>
      <p:sp>
        <p:nvSpPr>
          <p:cNvPr id="31" name="Espace réservé du texte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7" name="Espace réservé de la date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B93D7329-412A-4486-8034-7FB417A4A8FC}" type="datetimeFigureOut">
              <a:rPr lang="fr-FR" smtClean="0"/>
              <a:t>10/06/2025</a:t>
            </a:fld>
            <a:endParaRPr lang="fr-FR" dirty="0"/>
          </a:p>
        </p:txBody>
      </p:sp>
      <p:sp>
        <p:nvSpPr>
          <p:cNvPr id="4" name="Espace réservé du pied de page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dirty="0"/>
          </a:p>
        </p:txBody>
      </p:sp>
      <p:sp>
        <p:nvSpPr>
          <p:cNvPr id="16" name="Espace réservé du numéro de diapositive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C66B713-D7EE-4463-B011-1A9A962EA54E}"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xtranet.fsgt.org/auth/login"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cfafootball@fsgt.or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www.fsgt06.fr/" TargetMode="External"/><Relationship Id="rId5" Type="http://schemas.openxmlformats.org/officeDocument/2006/relationships/hyperlink" Target="mailto:fsgt006@gmail.com" TargetMode="Externa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ous-titre 3"/>
          <p:cNvSpPr txBox="1">
            <a:spLocks noGrp="1"/>
          </p:cNvSpPr>
          <p:nvPr>
            <p:ph type="subTitle" idx="1"/>
          </p:nvPr>
        </p:nvSpPr>
        <p:spPr>
          <a:xfrm>
            <a:off x="-57170" y="2009997"/>
            <a:ext cx="3565480" cy="1831271"/>
          </a:xfrm>
          <a:prstGeom prst="rect">
            <a:avLst/>
          </a:prstGeom>
          <a:noFill/>
        </p:spPr>
        <p:txBody>
          <a:bodyPr wrap="square" rtlCol="0">
            <a:spAutoFit/>
          </a:bodyPr>
          <a:lstStyle/>
          <a:p>
            <a:pPr algn="ctr"/>
            <a:r>
              <a:rPr lang="fr-FR" sz="3800" dirty="0">
                <a:solidFill>
                  <a:schemeClr val="tx1"/>
                </a:solidFill>
                <a:effectLst>
                  <a:outerShdw blurRad="38100" dist="38100" dir="2700000" algn="tl">
                    <a:srgbClr val="000000">
                      <a:alpha val="43137"/>
                    </a:srgbClr>
                  </a:outerShdw>
                </a:effectLst>
                <a:latin typeface="AR JULIAN" panose="02000000000000000000" pitchFamily="2" charset="0"/>
              </a:rPr>
              <a:t>10 Juin 2025</a:t>
            </a:r>
          </a:p>
          <a:p>
            <a:pPr algn="ctr"/>
            <a:r>
              <a:rPr lang="fr-FR" sz="3800" dirty="0">
                <a:solidFill>
                  <a:schemeClr val="tx1"/>
                </a:solidFill>
                <a:effectLst>
                  <a:outerShdw blurRad="38100" dist="38100" dir="2700000" algn="tl">
                    <a:srgbClr val="000000">
                      <a:alpha val="43137"/>
                    </a:srgbClr>
                  </a:outerShdw>
                </a:effectLst>
                <a:latin typeface="AR JULIAN" panose="02000000000000000000" pitchFamily="2" charset="0"/>
              </a:rPr>
              <a:t>St Laurent du Var</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526" y="4067175"/>
            <a:ext cx="1502088" cy="2455223"/>
          </a:xfrm>
          <a:prstGeom prst="rect">
            <a:avLst/>
          </a:prstGeom>
          <a:ln>
            <a:solidFill>
              <a:srgbClr val="002060"/>
            </a:solidFill>
          </a:ln>
        </p:spPr>
      </p:pic>
      <p:sp>
        <p:nvSpPr>
          <p:cNvPr id="7" name="Titre 6"/>
          <p:cNvSpPr>
            <a:spLocks noGrp="1"/>
          </p:cNvSpPr>
          <p:nvPr>
            <p:ph type="ctrTitle"/>
          </p:nvPr>
        </p:nvSpPr>
        <p:spPr>
          <a:xfrm>
            <a:off x="3813465" y="862447"/>
            <a:ext cx="8229599" cy="4887468"/>
          </a:xfrm>
          <a:noFill/>
        </p:spPr>
        <p:txBody>
          <a:bodyPr/>
          <a:lstStyle/>
          <a:p>
            <a:pPr algn="ctr"/>
            <a:r>
              <a:rPr lang="fr-FR" sz="6000" dirty="0">
                <a:solidFill>
                  <a:schemeClr val="bg1"/>
                </a:solidFill>
              </a:rPr>
              <a:t>Assemblée générale</a:t>
            </a:r>
            <a:br>
              <a:rPr lang="fr-FR" sz="6000" dirty="0">
                <a:solidFill>
                  <a:schemeClr val="bg1"/>
                </a:solidFill>
              </a:rPr>
            </a:br>
            <a:r>
              <a:rPr lang="fr-FR" sz="6000" dirty="0">
                <a:solidFill>
                  <a:schemeClr val="bg1"/>
                </a:solidFill>
              </a:rPr>
              <a:t> </a:t>
            </a:r>
            <a:br>
              <a:rPr lang="fr-FR" sz="6000" dirty="0">
                <a:solidFill>
                  <a:schemeClr val="bg1"/>
                </a:solidFill>
              </a:rPr>
            </a:br>
            <a:r>
              <a:rPr lang="fr-FR" sz="6000" dirty="0">
                <a:solidFill>
                  <a:schemeClr val="bg1"/>
                </a:solidFill>
              </a:rPr>
              <a:t>foot a 7 fsgt</a:t>
            </a:r>
            <a:br>
              <a:rPr lang="fr-FR" sz="6000" dirty="0">
                <a:solidFill>
                  <a:schemeClr val="bg1"/>
                </a:solidFill>
              </a:rPr>
            </a:br>
            <a:br>
              <a:rPr lang="fr-FR" sz="6000" dirty="0">
                <a:solidFill>
                  <a:schemeClr val="bg1"/>
                </a:solidFill>
              </a:rPr>
            </a:br>
            <a:r>
              <a:rPr lang="fr-FR" sz="6000" dirty="0">
                <a:solidFill>
                  <a:schemeClr val="bg1"/>
                </a:solidFill>
              </a:rPr>
              <a:t>saison 2024/25</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263" y="426027"/>
            <a:ext cx="1491201" cy="1115247"/>
          </a:xfrm>
          <a:prstGeom prst="rect">
            <a:avLst/>
          </a:prstGeom>
        </p:spPr>
      </p:pic>
    </p:spTree>
    <p:extLst>
      <p:ext uri="{BB962C8B-B14F-4D97-AF65-F5344CB8AC3E}">
        <p14:creationId xmlns:p14="http://schemas.microsoft.com/office/powerpoint/2010/main" val="333627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5573" y="200544"/>
            <a:ext cx="10107035" cy="1507067"/>
          </a:xfrm>
        </p:spPr>
        <p:txBody>
          <a:bodyPr>
            <a:normAutofit/>
          </a:bodyPr>
          <a:lstStyle/>
          <a:p>
            <a:r>
              <a:rPr lang="fr-FR" sz="4000" b="1" dirty="0">
                <a:ln w="3175" cmpd="sng">
                  <a:solidFill>
                    <a:schemeClr val="bg1"/>
                  </a:solidFill>
                </a:ln>
                <a:solidFill>
                  <a:schemeClr val="tx2"/>
                </a:solidFill>
                <a:latin typeface="Bookman Old Style" pitchFamily="18" charset="0"/>
              </a:rPr>
              <a:t>POINTS A RETENIR POUR 2025/26</a:t>
            </a:r>
            <a:br>
              <a:rPr lang="fr-FR" sz="4000" b="1" dirty="0">
                <a:ln w="3175" cmpd="sng">
                  <a:solidFill>
                    <a:schemeClr val="bg1"/>
                  </a:solidFill>
                </a:ln>
                <a:solidFill>
                  <a:schemeClr val="tx2"/>
                </a:solidFill>
                <a:latin typeface="Bookman Old Style" pitchFamily="18" charset="0"/>
              </a:rPr>
            </a:br>
            <a:endParaRPr lang="fr-FR" sz="4000" dirty="0">
              <a:ln w="3175" cmpd="sng">
                <a:solidFill>
                  <a:schemeClr val="bg1"/>
                </a:solidFill>
              </a:ln>
              <a:solidFill>
                <a:schemeClr val="tx2"/>
              </a:solidFill>
            </a:endParaRPr>
          </a:p>
        </p:txBody>
      </p:sp>
      <p:sp>
        <p:nvSpPr>
          <p:cNvPr id="3" name="Espace réservé du contenu 2"/>
          <p:cNvSpPr>
            <a:spLocks noGrp="1"/>
          </p:cNvSpPr>
          <p:nvPr>
            <p:ph idx="1"/>
          </p:nvPr>
        </p:nvSpPr>
        <p:spPr>
          <a:xfrm>
            <a:off x="513266" y="1527464"/>
            <a:ext cx="9904196" cy="4957312"/>
          </a:xfrm>
        </p:spPr>
        <p:txBody>
          <a:bodyPr>
            <a:normAutofit lnSpcReduction="10000"/>
          </a:bodyPr>
          <a:lstStyle/>
          <a:p>
            <a:pPr marL="0" indent="0">
              <a:buNone/>
            </a:pPr>
            <a:r>
              <a:rPr lang="fr-FR" dirty="0">
                <a:solidFill>
                  <a:srgbClr val="00B050"/>
                </a:solidFill>
                <a:latin typeface="AR JULIAN" panose="02000000000000000000" pitchFamily="2" charset="0"/>
              </a:rPr>
              <a:t>Changement catégorie âge super-vétéran</a:t>
            </a:r>
          </a:p>
          <a:p>
            <a:r>
              <a:rPr lang="fr-FR" sz="2000" dirty="0">
                <a:solidFill>
                  <a:schemeClr val="tx1"/>
                </a:solidFill>
                <a:latin typeface="AR JULIAN" panose="02000000000000000000" pitchFamily="2" charset="0"/>
              </a:rPr>
              <a:t>Ages VET : 35ans et SUP-VET : </a:t>
            </a:r>
            <a:r>
              <a:rPr lang="fr-FR" sz="2000" dirty="0">
                <a:solidFill>
                  <a:srgbClr val="00B050"/>
                </a:solidFill>
                <a:latin typeface="AR JULIAN" panose="02000000000000000000" pitchFamily="2" charset="0"/>
              </a:rPr>
              <a:t>45ans</a:t>
            </a:r>
            <a:r>
              <a:rPr lang="fr-FR" sz="2000" dirty="0">
                <a:solidFill>
                  <a:schemeClr val="tx1"/>
                </a:solidFill>
                <a:latin typeface="AR JULIAN" panose="02000000000000000000" pitchFamily="2" charset="0"/>
              </a:rPr>
              <a:t> </a:t>
            </a:r>
          </a:p>
          <a:p>
            <a:pPr marL="0" indent="0">
              <a:buNone/>
            </a:pPr>
            <a:r>
              <a:rPr lang="fr-FR" sz="2000" dirty="0">
                <a:solidFill>
                  <a:schemeClr val="tx1"/>
                </a:solidFill>
                <a:latin typeface="AR JULIAN" panose="02000000000000000000" pitchFamily="2" charset="0"/>
              </a:rPr>
              <a:t>(1 SEUL </a:t>
            </a:r>
            <a:r>
              <a:rPr lang="fr-FR" sz="2000" dirty="0">
                <a:latin typeface="AR JULIAN" panose="02000000000000000000" pitchFamily="2" charset="0"/>
              </a:rPr>
              <a:t>JOKER possible : 34ans Vet / 44ans Sup-Vet)</a:t>
            </a:r>
          </a:p>
          <a:p>
            <a:endParaRPr lang="fr-FR" sz="2000" dirty="0">
              <a:latin typeface="AR JULIAN" panose="02000000000000000000" pitchFamily="2" charset="0"/>
            </a:endParaRPr>
          </a:p>
          <a:p>
            <a:r>
              <a:rPr lang="fr-FR" sz="2000" dirty="0">
                <a:latin typeface="AR JULIAN" panose="02000000000000000000" pitchFamily="2" charset="0"/>
              </a:rPr>
              <a:t>Forfait non prévenu ou le jour même après midi : </a:t>
            </a:r>
            <a:r>
              <a:rPr lang="fr-FR" sz="2000" dirty="0">
                <a:solidFill>
                  <a:srgbClr val="00B050"/>
                </a:solidFill>
                <a:latin typeface="AR JULIAN" panose="02000000000000000000" pitchFamily="2" charset="0"/>
              </a:rPr>
              <a:t>Match perdu et non report.</a:t>
            </a:r>
          </a:p>
          <a:p>
            <a:endParaRPr lang="fr-FR" sz="2000" dirty="0">
              <a:solidFill>
                <a:srgbClr val="00B050"/>
              </a:solidFill>
              <a:latin typeface="AR JULIAN" panose="02000000000000000000" pitchFamily="2" charset="0"/>
            </a:endParaRPr>
          </a:p>
          <a:p>
            <a:r>
              <a:rPr lang="fr-FR" sz="2000" dirty="0">
                <a:latin typeface="AR JULIAN" panose="02000000000000000000" pitchFamily="2" charset="0"/>
              </a:rPr>
              <a:t>Moins de reports de match possible / trop d’abus </a:t>
            </a:r>
          </a:p>
          <a:p>
            <a:endParaRPr lang="fr-FR" sz="2000" dirty="0">
              <a:latin typeface="AR JULIAN" panose="02000000000000000000" pitchFamily="2" charset="0"/>
            </a:endParaRPr>
          </a:p>
          <a:p>
            <a:r>
              <a:rPr lang="fr-FR" sz="2000" dirty="0">
                <a:latin typeface="AR JULIAN" panose="02000000000000000000"/>
              </a:rPr>
              <a:t>Une refonte du règlement sera effectuée cet été. Il vous sera envoyé par mail et sera disponible sur le site en début de saison.</a:t>
            </a:r>
          </a:p>
          <a:p>
            <a:endParaRPr lang="fr-FR" sz="2000" dirty="0">
              <a:latin typeface="AR JULIAN" panose="02000000000000000000"/>
            </a:endParaRPr>
          </a:p>
          <a:p>
            <a:r>
              <a:rPr lang="fr-FR" sz="2000" dirty="0">
                <a:latin typeface="AR JULIAN" panose="02000000000000000000"/>
              </a:rPr>
              <a:t>Un document vous sera envoyé concernant des pistes d’évolution du foot à 7 pour la </a:t>
            </a:r>
            <a:r>
              <a:rPr lang="fr-FR" sz="2000" dirty="0">
                <a:solidFill>
                  <a:srgbClr val="00B050"/>
                </a:solidFill>
                <a:latin typeface="AR JULIAN" panose="02000000000000000000"/>
              </a:rPr>
              <a:t>saison 2026/27 </a:t>
            </a:r>
            <a:r>
              <a:rPr lang="fr-FR" sz="2000" dirty="0">
                <a:latin typeface="AR JULIAN" panose="02000000000000000000"/>
              </a:rPr>
              <a:t>(règlement, catégories d’âges, etc …). Vous pourrez donner votre avis sur ce formulaire (ex diapos suivantes)</a:t>
            </a:r>
          </a:p>
          <a:p>
            <a:endParaRPr lang="fr-FR" sz="2100" dirty="0">
              <a:latin typeface="AR JULIAN" panose="02000000000000000000" pitchFamily="2" charset="0"/>
            </a:endParaRPr>
          </a:p>
          <a:p>
            <a:endParaRPr lang="fr-FR" sz="2100" dirty="0">
              <a:solidFill>
                <a:schemeClr val="tx1"/>
              </a:solidFill>
              <a:latin typeface="AR JULIAN" panose="02000000000000000000" pitchFamily="2" charset="0"/>
            </a:endParaRPr>
          </a:p>
          <a:p>
            <a:endParaRPr lang="fr-FR" sz="2100" dirty="0">
              <a:latin typeface="AR JULIAN" panose="02000000000000000000" pitchFamily="2" charset="0"/>
            </a:endParaRPr>
          </a:p>
          <a:p>
            <a:endParaRPr lang="fr-FR" sz="2100" dirty="0">
              <a:solidFill>
                <a:schemeClr val="tx1"/>
              </a:solidFill>
              <a:latin typeface="AR JULIAN" panose="02000000000000000000" pitchFamily="2" charset="0"/>
            </a:endParaRPr>
          </a:p>
          <a:p>
            <a:endParaRPr lang="fr-FR" dirty="0">
              <a:solidFill>
                <a:srgbClr val="00B050"/>
              </a:solidFill>
              <a:latin typeface="AR JULIAN" panose="02000000000000000000" pitchFamily="2" charset="0"/>
            </a:endParaRPr>
          </a:p>
        </p:txBody>
      </p:sp>
      <p:pic>
        <p:nvPicPr>
          <p:cNvPr id="4" name="Image 3">
            <a:extLst>
              <a:ext uri="{FF2B5EF4-FFF2-40B4-BE49-F238E27FC236}">
                <a16:creationId xmlns:a16="http://schemas.microsoft.com/office/drawing/2014/main" id="{A933EC0D-5164-9A8A-8C02-CC0056B9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2907402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0AF42-A0C7-55E3-43C1-ABB7D94121A5}"/>
              </a:ext>
            </a:extLst>
          </p:cNvPr>
          <p:cNvSpPr>
            <a:spLocks noGrp="1"/>
          </p:cNvSpPr>
          <p:nvPr>
            <p:ph type="title"/>
          </p:nvPr>
        </p:nvSpPr>
        <p:spPr>
          <a:xfrm>
            <a:off x="369078" y="-169236"/>
            <a:ext cx="9652000" cy="1143000"/>
          </a:xfrm>
        </p:spPr>
        <p:txBody>
          <a:bodyPr/>
          <a:lstStyle/>
          <a:p>
            <a:pPr algn="ctr"/>
            <a:r>
              <a:rPr lang="fr-FR" sz="3600" dirty="0">
                <a:ln w="3175" cmpd="sng">
                  <a:solidFill>
                    <a:schemeClr val="bg1"/>
                  </a:solidFill>
                </a:ln>
                <a:solidFill>
                  <a:srgbClr val="00B050"/>
                </a:solidFill>
                <a:latin typeface="Bookman Old Style" pitchFamily="18" charset="0"/>
              </a:rPr>
              <a:t>SUGGESTIONS 2026-27</a:t>
            </a:r>
            <a:endParaRPr lang="fr-FR" dirty="0">
              <a:solidFill>
                <a:srgbClr val="00B050"/>
              </a:solidFill>
            </a:endParaRPr>
          </a:p>
        </p:txBody>
      </p:sp>
      <p:sp>
        <p:nvSpPr>
          <p:cNvPr id="3" name="Espace réservé du contenu 2">
            <a:extLst>
              <a:ext uri="{FF2B5EF4-FFF2-40B4-BE49-F238E27FC236}">
                <a16:creationId xmlns:a16="http://schemas.microsoft.com/office/drawing/2014/main" id="{554FE4FF-AD04-6BCF-BC6B-7DBB4B349D18}"/>
              </a:ext>
            </a:extLst>
          </p:cNvPr>
          <p:cNvSpPr>
            <a:spLocks noGrp="1"/>
          </p:cNvSpPr>
          <p:nvPr>
            <p:ph idx="1"/>
          </p:nvPr>
        </p:nvSpPr>
        <p:spPr>
          <a:xfrm>
            <a:off x="609600" y="1609415"/>
            <a:ext cx="10185918" cy="5033981"/>
          </a:xfrm>
        </p:spPr>
        <p:txBody>
          <a:bodyPr>
            <a:normAutofit/>
          </a:bodyPr>
          <a:lstStyle/>
          <a:p>
            <a:r>
              <a:rPr lang="fr-FR" sz="2800" b="1" dirty="0">
                <a:ln w="3175" cmpd="sng">
                  <a:solidFill>
                    <a:schemeClr val="bg1"/>
                  </a:solidFill>
                </a:ln>
                <a:solidFill>
                  <a:schemeClr val="tx2"/>
                </a:solidFill>
                <a:latin typeface="Bookman Old Style" pitchFamily="18" charset="0"/>
              </a:rPr>
              <a:t>Penalshoot : </a:t>
            </a:r>
          </a:p>
          <a:p>
            <a:endParaRPr lang="fr-FR" sz="2800" b="1" dirty="0">
              <a:ln w="3175" cmpd="sng">
                <a:solidFill>
                  <a:schemeClr val="bg1"/>
                </a:solidFill>
              </a:ln>
              <a:solidFill>
                <a:schemeClr val="tx2"/>
              </a:solidFill>
              <a:latin typeface="Bookman Old Style" pitchFamily="18" charset="0"/>
            </a:endParaRPr>
          </a:p>
          <a:p>
            <a:endParaRPr lang="fr-FR" sz="2800" b="1" dirty="0">
              <a:ln w="3175" cmpd="sng">
                <a:solidFill>
                  <a:schemeClr val="bg1"/>
                </a:solidFill>
              </a:ln>
              <a:solidFill>
                <a:schemeClr val="tx2"/>
              </a:solidFill>
              <a:latin typeface="Bookman Old Style" pitchFamily="18" charset="0"/>
            </a:endParaRPr>
          </a:p>
          <a:p>
            <a:endParaRPr lang="fr-FR" sz="2800" b="1" dirty="0">
              <a:ln w="3175" cmpd="sng">
                <a:solidFill>
                  <a:schemeClr val="bg1"/>
                </a:solidFill>
              </a:ln>
              <a:solidFill>
                <a:schemeClr val="tx2"/>
              </a:solidFill>
              <a:latin typeface="Bookman Old Style" pitchFamily="18" charset="0"/>
            </a:endParaRPr>
          </a:p>
          <a:p>
            <a:pPr marL="0" indent="0">
              <a:buNone/>
            </a:pPr>
            <a:endParaRPr lang="fr-FR" sz="2800" b="1" dirty="0">
              <a:ln w="3175" cmpd="sng">
                <a:solidFill>
                  <a:schemeClr val="bg1"/>
                </a:solidFill>
              </a:ln>
              <a:solidFill>
                <a:schemeClr val="tx2"/>
              </a:solidFill>
              <a:latin typeface="Bookman Old Style" pitchFamily="18" charset="0"/>
            </a:endParaRPr>
          </a:p>
          <a:p>
            <a:r>
              <a:rPr lang="fr-FR" sz="2800" b="1" dirty="0">
                <a:ln w="3175" cmpd="sng">
                  <a:solidFill>
                    <a:schemeClr val="bg1"/>
                  </a:solidFill>
                </a:ln>
                <a:solidFill>
                  <a:schemeClr val="tx2"/>
                </a:solidFill>
                <a:latin typeface="Bookman Old Style" pitchFamily="18" charset="0"/>
              </a:rPr>
              <a:t>Les 6 mètres : </a:t>
            </a:r>
            <a:r>
              <a:rPr lang="fr-FR" sz="2200" b="1" dirty="0">
                <a:ln w="3175" cmpd="sng">
                  <a:solidFill>
                    <a:schemeClr val="bg1"/>
                  </a:solidFill>
                </a:ln>
                <a:latin typeface="+mj-lt"/>
              </a:rPr>
              <a:t>Uniquement à la main, au pied ou peu importe</a:t>
            </a:r>
          </a:p>
          <a:p>
            <a:r>
              <a:rPr lang="fr-FR" sz="2800" b="1" dirty="0">
                <a:ln w="3175" cmpd="sng">
                  <a:solidFill>
                    <a:schemeClr val="bg1"/>
                  </a:solidFill>
                </a:ln>
                <a:solidFill>
                  <a:schemeClr val="tx2"/>
                </a:solidFill>
                <a:latin typeface="Bookman Old Style" pitchFamily="18" charset="0"/>
              </a:rPr>
              <a:t>Le foot à 8 : </a:t>
            </a:r>
            <a:r>
              <a:rPr lang="fr-FR" sz="2200" b="1" dirty="0">
                <a:ln w="3175" cmpd="sng">
                  <a:solidFill>
                    <a:schemeClr val="bg1"/>
                  </a:solidFill>
                </a:ln>
              </a:rPr>
              <a:t>Pour les catégories super-vétérans si le nombre de joueurs le permet</a:t>
            </a:r>
          </a:p>
          <a:p>
            <a:r>
              <a:rPr lang="fr-FR" b="1" dirty="0">
                <a:ln w="3175" cmpd="sng">
                  <a:solidFill>
                    <a:schemeClr val="bg1"/>
                  </a:solidFill>
                </a:ln>
                <a:solidFill>
                  <a:schemeClr val="tx2"/>
                </a:solidFill>
                <a:latin typeface="Bookman Old Style" pitchFamily="18" charset="0"/>
              </a:rPr>
              <a:t>Les points de fair-play </a:t>
            </a:r>
            <a:r>
              <a:rPr lang="fr-FR" sz="2200" b="1" dirty="0">
                <a:ln w="3175" cmpd="sng">
                  <a:solidFill>
                    <a:schemeClr val="bg1"/>
                  </a:solidFill>
                </a:ln>
              </a:rPr>
              <a:t>(pouvant ajouter des points en fin de saison)</a:t>
            </a:r>
          </a:p>
          <a:p>
            <a:endParaRPr lang="fr-FR" sz="2200" b="1" dirty="0">
              <a:ln w="3175" cmpd="sng">
                <a:solidFill>
                  <a:schemeClr val="bg1"/>
                </a:solidFill>
              </a:ln>
            </a:endParaRPr>
          </a:p>
          <a:p>
            <a:endParaRPr lang="fr-FR" sz="2200" b="1" dirty="0">
              <a:ln w="3175" cmpd="sng">
                <a:solidFill>
                  <a:schemeClr val="bg1"/>
                </a:solidFill>
              </a:ln>
            </a:endParaRPr>
          </a:p>
          <a:p>
            <a:endParaRPr lang="fr-FR" sz="2200" b="1" dirty="0">
              <a:ln w="3175" cmpd="sng">
                <a:solidFill>
                  <a:schemeClr val="bg1"/>
                </a:solidFill>
              </a:ln>
              <a:latin typeface="+mj-lt"/>
            </a:endParaRPr>
          </a:p>
          <a:p>
            <a:endParaRPr lang="fr-FR" sz="2200" b="1" dirty="0">
              <a:ln w="3175" cmpd="sng">
                <a:solidFill>
                  <a:schemeClr val="bg1"/>
                </a:solidFill>
              </a:ln>
              <a:latin typeface="+mj-lt"/>
            </a:endParaRPr>
          </a:p>
          <a:p>
            <a:endParaRPr lang="fr-FR" dirty="0"/>
          </a:p>
        </p:txBody>
      </p:sp>
      <p:pic>
        <p:nvPicPr>
          <p:cNvPr id="5" name="Image 4">
            <a:extLst>
              <a:ext uri="{FF2B5EF4-FFF2-40B4-BE49-F238E27FC236}">
                <a16:creationId xmlns:a16="http://schemas.microsoft.com/office/drawing/2014/main" id="{26C41211-40E4-42D4-3CCC-59D5FF1B2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037" y="1284794"/>
            <a:ext cx="7492481" cy="2552921"/>
          </a:xfrm>
          <a:prstGeom prst="rect">
            <a:avLst/>
          </a:prstGeom>
        </p:spPr>
      </p:pic>
      <p:pic>
        <p:nvPicPr>
          <p:cNvPr id="6" name="Image 5">
            <a:extLst>
              <a:ext uri="{FF2B5EF4-FFF2-40B4-BE49-F238E27FC236}">
                <a16:creationId xmlns:a16="http://schemas.microsoft.com/office/drawing/2014/main" id="{A371CF67-246A-1D1B-DCE5-D2C768CA1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4"/>
            <a:stretch>
              <a:fillRect/>
            </a:stretch>
          </a:blipFill>
          <a:ln>
            <a:solidFill>
              <a:srgbClr val="002060"/>
            </a:solidFill>
          </a:ln>
        </p:spPr>
      </p:pic>
    </p:spTree>
    <p:extLst>
      <p:ext uri="{BB962C8B-B14F-4D97-AF65-F5344CB8AC3E}">
        <p14:creationId xmlns:p14="http://schemas.microsoft.com/office/powerpoint/2010/main" val="27766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B4C1D-43D9-707A-7A71-DE99A868F7FA}"/>
              </a:ext>
            </a:extLst>
          </p:cNvPr>
          <p:cNvSpPr>
            <a:spLocks noGrp="1"/>
          </p:cNvSpPr>
          <p:nvPr>
            <p:ph type="title"/>
          </p:nvPr>
        </p:nvSpPr>
        <p:spPr>
          <a:xfrm>
            <a:off x="506963" y="-90507"/>
            <a:ext cx="9652000" cy="1143000"/>
          </a:xfrm>
        </p:spPr>
        <p:txBody>
          <a:bodyPr/>
          <a:lstStyle/>
          <a:p>
            <a:pPr algn="ctr"/>
            <a:r>
              <a:rPr lang="fr-FR" sz="4000" dirty="0">
                <a:ln w="3175" cmpd="sng">
                  <a:solidFill>
                    <a:schemeClr val="bg1"/>
                  </a:solidFill>
                </a:ln>
                <a:solidFill>
                  <a:srgbClr val="00B050"/>
                </a:solidFill>
                <a:latin typeface="Bookman Old Style" pitchFamily="18" charset="0"/>
              </a:rPr>
              <a:t>SUGGESTIONS 2026-27</a:t>
            </a:r>
            <a:endParaRPr lang="fr-FR" dirty="0"/>
          </a:p>
        </p:txBody>
      </p:sp>
      <p:sp>
        <p:nvSpPr>
          <p:cNvPr id="3" name="Espace réservé du contenu 2">
            <a:extLst>
              <a:ext uri="{FF2B5EF4-FFF2-40B4-BE49-F238E27FC236}">
                <a16:creationId xmlns:a16="http://schemas.microsoft.com/office/drawing/2014/main" id="{25058DCD-C738-5155-9076-D791547D85C2}"/>
              </a:ext>
            </a:extLst>
          </p:cNvPr>
          <p:cNvSpPr>
            <a:spLocks noGrp="1"/>
          </p:cNvSpPr>
          <p:nvPr>
            <p:ph idx="1"/>
          </p:nvPr>
        </p:nvSpPr>
        <p:spPr/>
        <p:txBody>
          <a:bodyPr/>
          <a:lstStyle/>
          <a:p>
            <a:r>
              <a:rPr lang="fr-FR" b="1" dirty="0">
                <a:ln w="3175" cmpd="sng">
                  <a:solidFill>
                    <a:schemeClr val="bg1"/>
                  </a:solidFill>
                </a:ln>
                <a:solidFill>
                  <a:schemeClr val="tx2"/>
                </a:solidFill>
                <a:latin typeface="Bookman Old Style" pitchFamily="18" charset="0"/>
              </a:rPr>
              <a:t>Catégories d’âges</a:t>
            </a:r>
          </a:p>
          <a:p>
            <a:pPr marL="0" indent="0">
              <a:buNone/>
            </a:pPr>
            <a:r>
              <a:rPr lang="fr-FR" sz="2400" b="1" dirty="0">
                <a:ln w="3175" cmpd="sng">
                  <a:solidFill>
                    <a:schemeClr val="bg1"/>
                  </a:solidFill>
                </a:ln>
                <a:solidFill>
                  <a:srgbClr val="00B050"/>
                </a:solidFill>
                <a:latin typeface="+mj-lt"/>
              </a:rPr>
              <a:t>Idée n°1 </a:t>
            </a:r>
          </a:p>
          <a:p>
            <a:pPr marL="0" indent="0">
              <a:buNone/>
            </a:pPr>
            <a:r>
              <a:rPr lang="fr-FR" sz="2400" b="1" dirty="0">
                <a:ln w="3175" cmpd="sng">
                  <a:solidFill>
                    <a:schemeClr val="bg1"/>
                  </a:solidFill>
                </a:ln>
                <a:latin typeface="+mj-lt"/>
              </a:rPr>
              <a:t>Catégorie 1/2 vétérans : 2 joueurs entre 30 et 35 ans, le reste plus de 35ans</a:t>
            </a:r>
          </a:p>
          <a:p>
            <a:pPr marL="0" indent="0">
              <a:buNone/>
            </a:pPr>
            <a:r>
              <a:rPr lang="fr-FR" sz="2400" b="1" dirty="0">
                <a:ln w="3175" cmpd="sng">
                  <a:solidFill>
                    <a:schemeClr val="bg1"/>
                  </a:solidFill>
                </a:ln>
              </a:rPr>
              <a:t>Catégorie 1/2 sup-vétérans : 2 joueurs entre 40 et 45 ans, le reste plus de 45ans</a:t>
            </a:r>
          </a:p>
          <a:p>
            <a:pPr marL="0" indent="0">
              <a:buNone/>
            </a:pPr>
            <a:endParaRPr lang="fr-FR" sz="2400" b="1" dirty="0">
              <a:ln w="3175" cmpd="sng">
                <a:solidFill>
                  <a:schemeClr val="bg1"/>
                </a:solidFill>
              </a:ln>
              <a:latin typeface="+mj-lt"/>
            </a:endParaRPr>
          </a:p>
          <a:p>
            <a:pPr marL="0" indent="0">
              <a:buNone/>
            </a:pPr>
            <a:r>
              <a:rPr lang="fr-FR" sz="2400" b="1" dirty="0">
                <a:ln w="3175" cmpd="sng">
                  <a:solidFill>
                    <a:schemeClr val="bg1"/>
                  </a:solidFill>
                </a:ln>
                <a:solidFill>
                  <a:srgbClr val="00B050"/>
                </a:solidFill>
              </a:rPr>
              <a:t>Idée n°2</a:t>
            </a:r>
            <a:endParaRPr lang="fr-FR" sz="2400" b="1" dirty="0">
              <a:ln w="3175" cmpd="sng">
                <a:solidFill>
                  <a:schemeClr val="bg1"/>
                </a:solidFill>
              </a:ln>
              <a:latin typeface="+mj-lt"/>
            </a:endParaRPr>
          </a:p>
          <a:p>
            <a:pPr marL="0" indent="0">
              <a:buNone/>
            </a:pPr>
            <a:r>
              <a:rPr lang="fr-FR" sz="2400" b="1" dirty="0">
                <a:ln w="3175" cmpd="sng">
                  <a:solidFill>
                    <a:schemeClr val="bg1"/>
                  </a:solidFill>
                </a:ln>
              </a:rPr>
              <a:t>Catégorie semi-vétérans : 30/40ans</a:t>
            </a:r>
          </a:p>
          <a:p>
            <a:pPr marL="0" indent="0">
              <a:buNone/>
            </a:pPr>
            <a:r>
              <a:rPr lang="fr-FR" sz="2400" b="1" dirty="0">
                <a:ln w="3175" cmpd="sng">
                  <a:solidFill>
                    <a:schemeClr val="bg1"/>
                  </a:solidFill>
                </a:ln>
              </a:rPr>
              <a:t>Catégorie vétérans : 40/50ans</a:t>
            </a:r>
          </a:p>
          <a:p>
            <a:pPr marL="0" indent="0">
              <a:buNone/>
            </a:pPr>
            <a:r>
              <a:rPr lang="fr-FR" sz="2400" b="1" dirty="0">
                <a:ln w="3175" cmpd="sng">
                  <a:solidFill>
                    <a:schemeClr val="bg1"/>
                  </a:solidFill>
                </a:ln>
              </a:rPr>
              <a:t>Catégorie super-vétérans : +50ans</a:t>
            </a:r>
          </a:p>
          <a:p>
            <a:pPr marL="0" indent="0">
              <a:buNone/>
            </a:pPr>
            <a:endParaRPr lang="fr-FR" sz="2400" b="1" dirty="0">
              <a:ln w="3175" cmpd="sng">
                <a:solidFill>
                  <a:schemeClr val="bg1"/>
                </a:solidFill>
              </a:ln>
            </a:endParaRPr>
          </a:p>
          <a:p>
            <a:endParaRPr lang="fr-FR" dirty="0"/>
          </a:p>
        </p:txBody>
      </p:sp>
      <p:pic>
        <p:nvPicPr>
          <p:cNvPr id="4" name="Image 3">
            <a:extLst>
              <a:ext uri="{FF2B5EF4-FFF2-40B4-BE49-F238E27FC236}">
                <a16:creationId xmlns:a16="http://schemas.microsoft.com/office/drawing/2014/main" id="{DDC3CF67-9507-AF95-F32C-FB9A0875C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3354704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192E86-A37D-E5F7-E0D4-7CF5883EB57F}"/>
              </a:ext>
            </a:extLst>
          </p:cNvPr>
          <p:cNvSpPr>
            <a:spLocks noGrp="1"/>
          </p:cNvSpPr>
          <p:nvPr>
            <p:ph type="title"/>
          </p:nvPr>
        </p:nvSpPr>
        <p:spPr/>
        <p:txBody>
          <a:bodyPr>
            <a:normAutofit fontScale="90000"/>
          </a:bodyPr>
          <a:lstStyle/>
          <a:p>
            <a:pPr algn="ctr"/>
            <a:r>
              <a:rPr lang="fr-FR" sz="4000" dirty="0">
                <a:ln w="3175" cmpd="sng">
                  <a:solidFill>
                    <a:schemeClr val="bg1"/>
                  </a:solidFill>
                </a:ln>
                <a:solidFill>
                  <a:schemeClr val="tx2"/>
                </a:solidFill>
                <a:latin typeface="Bookman Old Style" pitchFamily="18" charset="0"/>
              </a:rPr>
              <a:t>ENGAGEMENT 2025/26</a:t>
            </a:r>
            <a:br>
              <a:rPr lang="fr-FR" sz="4000" dirty="0">
                <a:ln w="3175" cmpd="sng">
                  <a:solidFill>
                    <a:schemeClr val="bg1"/>
                  </a:solidFill>
                </a:ln>
                <a:solidFill>
                  <a:schemeClr val="tx2"/>
                </a:solidFill>
                <a:latin typeface="Bookman Old Style" pitchFamily="18" charset="0"/>
              </a:rPr>
            </a:br>
            <a:endParaRPr lang="fr-FR" dirty="0"/>
          </a:p>
        </p:txBody>
      </p:sp>
      <p:sp>
        <p:nvSpPr>
          <p:cNvPr id="3" name="Espace réservé du contenu 2">
            <a:extLst>
              <a:ext uri="{FF2B5EF4-FFF2-40B4-BE49-F238E27FC236}">
                <a16:creationId xmlns:a16="http://schemas.microsoft.com/office/drawing/2014/main" id="{9698DCC3-367B-1495-01BB-3873FF0A442D}"/>
              </a:ext>
            </a:extLst>
          </p:cNvPr>
          <p:cNvSpPr>
            <a:spLocks noGrp="1"/>
          </p:cNvSpPr>
          <p:nvPr>
            <p:ph idx="1"/>
          </p:nvPr>
        </p:nvSpPr>
        <p:spPr>
          <a:xfrm>
            <a:off x="609599" y="1609416"/>
            <a:ext cx="10129935" cy="4846320"/>
          </a:xfrm>
        </p:spPr>
        <p:txBody>
          <a:bodyPr>
            <a:normAutofit/>
          </a:bodyPr>
          <a:lstStyle/>
          <a:p>
            <a:pPr marL="0" indent="0" algn="ctr">
              <a:buNone/>
            </a:pPr>
            <a:r>
              <a:rPr lang="fr-FR" sz="2800" u="sng" dirty="0">
                <a:solidFill>
                  <a:srgbClr val="00B050"/>
                </a:solidFill>
                <a:latin typeface="AR JULIAN" panose="02000000000000000000"/>
              </a:rPr>
              <a:t>Inscriptions :</a:t>
            </a:r>
          </a:p>
          <a:p>
            <a:pPr marL="0" indent="0" algn="ctr">
              <a:buNone/>
            </a:pPr>
            <a:endParaRPr lang="fr-FR" sz="2800" u="sng" dirty="0">
              <a:solidFill>
                <a:srgbClr val="00B050"/>
              </a:solidFill>
              <a:latin typeface="AR JULIAN" panose="02000000000000000000"/>
            </a:endParaRPr>
          </a:p>
          <a:p>
            <a:pPr>
              <a:buFontTx/>
              <a:buChar char="-"/>
            </a:pPr>
            <a:r>
              <a:rPr lang="fr-FR" sz="2400" dirty="0">
                <a:latin typeface="AR JULIAN" panose="02000000000000000000"/>
              </a:rPr>
              <a:t>Les dossiers d’engagement seront disponibles d’ici fin juin</a:t>
            </a:r>
          </a:p>
          <a:p>
            <a:pPr>
              <a:buFontTx/>
              <a:buChar char="-"/>
            </a:pPr>
            <a:r>
              <a:rPr lang="fr-FR" sz="2400" dirty="0">
                <a:latin typeface="AR JULIAN" panose="02000000000000000000"/>
              </a:rPr>
              <a:t>Pas d’augmentation du tarif d’engagement au foot (265€)</a:t>
            </a:r>
          </a:p>
          <a:p>
            <a:pPr>
              <a:buFontTx/>
              <a:buChar char="-"/>
            </a:pPr>
            <a:r>
              <a:rPr lang="fr-FR" sz="2400" dirty="0">
                <a:latin typeface="AR JULIAN" panose="02000000000000000000"/>
              </a:rPr>
              <a:t>Pas d’augmentation pour l’inscription d’une équipe supplémentaire (85€)</a:t>
            </a:r>
          </a:p>
          <a:p>
            <a:pPr>
              <a:buFontTx/>
              <a:buChar char="-"/>
            </a:pPr>
            <a:r>
              <a:rPr lang="fr-FR" sz="2400" dirty="0">
                <a:latin typeface="AR JULIAN" panose="02000000000000000000"/>
              </a:rPr>
              <a:t>Affiliation FSGT (105€) et licences fédérales (43,40€ avec assurance) en légère hausse </a:t>
            </a:r>
          </a:p>
          <a:p>
            <a:pPr>
              <a:buFontTx/>
              <a:buChar char="-"/>
            </a:pPr>
            <a:endParaRPr lang="fr-FR" sz="2400" dirty="0">
              <a:latin typeface="AR JULIAN" panose="02000000000000000000"/>
            </a:endParaRPr>
          </a:p>
          <a:p>
            <a:pPr>
              <a:buFontTx/>
              <a:buChar char="-"/>
            </a:pPr>
            <a:r>
              <a:rPr lang="fr-FR" sz="2400" dirty="0">
                <a:solidFill>
                  <a:srgbClr val="00B050"/>
                </a:solidFill>
                <a:latin typeface="AR JULIAN" panose="02000000000000000000"/>
              </a:rPr>
              <a:t>La participation à l’AG est incluse dans l’engagement (+50€). </a:t>
            </a:r>
          </a:p>
          <a:p>
            <a:pPr marL="0" indent="0">
              <a:buNone/>
            </a:pPr>
            <a:r>
              <a:rPr lang="fr-FR" sz="2400" dirty="0">
                <a:solidFill>
                  <a:srgbClr val="00B050"/>
                </a:solidFill>
                <a:latin typeface="AR JULIAN" panose="02000000000000000000"/>
              </a:rPr>
              <a:t>Les équipes qui sont présents ce soir auront un avoir de 50€ sur la prise de licences (voir secrétariat à la reprise de saison).</a:t>
            </a:r>
          </a:p>
          <a:p>
            <a:pPr>
              <a:buFontTx/>
              <a:buChar char="-"/>
            </a:pPr>
            <a:endParaRPr lang="fr-FR" sz="2800" dirty="0">
              <a:latin typeface="AR JULIAN" panose="02000000000000000000"/>
            </a:endParaRPr>
          </a:p>
          <a:p>
            <a:pPr>
              <a:buFontTx/>
              <a:buChar char="-"/>
            </a:pPr>
            <a:endParaRPr lang="fr-FR" sz="2800" dirty="0">
              <a:latin typeface="AR JULIAN" panose="02000000000000000000"/>
            </a:endParaRPr>
          </a:p>
          <a:p>
            <a:pPr>
              <a:buFontTx/>
              <a:buChar char="-"/>
            </a:pPr>
            <a:endParaRPr lang="fr-FR" sz="2800" dirty="0">
              <a:latin typeface="AR JULIAN" panose="02000000000000000000"/>
            </a:endParaRPr>
          </a:p>
          <a:p>
            <a:endParaRPr lang="fr-FR" dirty="0"/>
          </a:p>
        </p:txBody>
      </p:sp>
      <p:pic>
        <p:nvPicPr>
          <p:cNvPr id="4" name="Image 3">
            <a:extLst>
              <a:ext uri="{FF2B5EF4-FFF2-40B4-BE49-F238E27FC236}">
                <a16:creationId xmlns:a16="http://schemas.microsoft.com/office/drawing/2014/main" id="{C1B1C411-83E5-507F-ACBB-88F651A82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29699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1D8DA-EA5F-B205-E492-F51B8FF94FA2}"/>
              </a:ext>
            </a:extLst>
          </p:cNvPr>
          <p:cNvSpPr>
            <a:spLocks noGrp="1"/>
          </p:cNvSpPr>
          <p:nvPr>
            <p:ph type="title"/>
          </p:nvPr>
        </p:nvSpPr>
        <p:spPr/>
        <p:txBody>
          <a:bodyPr>
            <a:normAutofit/>
          </a:bodyPr>
          <a:lstStyle/>
          <a:p>
            <a:pPr algn="ctr"/>
            <a:r>
              <a:rPr lang="fr-FR" sz="3600" b="1" dirty="0">
                <a:ln w="3175" cmpd="sng">
                  <a:solidFill>
                    <a:schemeClr val="bg1"/>
                  </a:solidFill>
                </a:ln>
                <a:solidFill>
                  <a:schemeClr val="tx2"/>
                </a:solidFill>
                <a:latin typeface="Bookman Old Style" pitchFamily="18" charset="0"/>
              </a:rPr>
              <a:t>création des licences en 2025/26</a:t>
            </a:r>
            <a:br>
              <a:rPr lang="fr-FR" sz="3600" b="1" dirty="0">
                <a:ln w="3175" cmpd="sng">
                  <a:solidFill>
                    <a:schemeClr val="bg1"/>
                  </a:solidFill>
                </a:ln>
                <a:solidFill>
                  <a:schemeClr val="tx2"/>
                </a:solidFill>
                <a:latin typeface="Bookman Old Style" pitchFamily="18" charset="0"/>
              </a:rPr>
            </a:br>
            <a:endParaRPr lang="fr-FR" dirty="0"/>
          </a:p>
        </p:txBody>
      </p:sp>
      <p:sp>
        <p:nvSpPr>
          <p:cNvPr id="3" name="Espace réservé du contenu 2">
            <a:extLst>
              <a:ext uri="{FF2B5EF4-FFF2-40B4-BE49-F238E27FC236}">
                <a16:creationId xmlns:a16="http://schemas.microsoft.com/office/drawing/2014/main" id="{801A6CA8-E3BA-6EE6-CEB8-39FA41A6A3E2}"/>
              </a:ext>
            </a:extLst>
          </p:cNvPr>
          <p:cNvSpPr>
            <a:spLocks noGrp="1"/>
          </p:cNvSpPr>
          <p:nvPr>
            <p:ph idx="1"/>
          </p:nvPr>
        </p:nvSpPr>
        <p:spPr>
          <a:xfrm>
            <a:off x="609600" y="1609416"/>
            <a:ext cx="9652000" cy="4800909"/>
          </a:xfrm>
        </p:spPr>
        <p:txBody>
          <a:bodyPr>
            <a:normAutofit fontScale="92500" lnSpcReduction="20000"/>
          </a:bodyPr>
          <a:lstStyle/>
          <a:p>
            <a:pPr marL="0" indent="0" algn="ctr">
              <a:buNone/>
            </a:pPr>
            <a:r>
              <a:rPr lang="fr-FR" u="sng" dirty="0">
                <a:solidFill>
                  <a:srgbClr val="00B050"/>
                </a:solidFill>
              </a:rPr>
              <a:t>Les licences (et affiliation) dématérialisées</a:t>
            </a:r>
          </a:p>
          <a:p>
            <a:endParaRPr lang="fr-FR" dirty="0">
              <a:solidFill>
                <a:srgbClr val="00B050"/>
              </a:solidFill>
            </a:endParaRPr>
          </a:p>
          <a:p>
            <a:r>
              <a:rPr lang="fr-FR" sz="2200" dirty="0">
                <a:latin typeface="AR JULIAN" panose="02000000000000000000"/>
              </a:rPr>
              <a:t>L’affiliation et les licences se feront directement sur internet dans votre accès club : </a:t>
            </a:r>
            <a:r>
              <a:rPr lang="fr-FR" sz="2200" dirty="0">
                <a:latin typeface="AR JULIAN" panose="02000000000000000000"/>
                <a:hlinkClick r:id="rId2"/>
              </a:rPr>
              <a:t>https://extranet.fsgt.org/auth/login</a:t>
            </a:r>
            <a:endParaRPr lang="fr-FR" sz="2200" dirty="0">
              <a:latin typeface="AR JULIAN" panose="02000000000000000000"/>
            </a:endParaRPr>
          </a:p>
          <a:p>
            <a:r>
              <a:rPr lang="fr-FR" sz="2200" dirty="0">
                <a:latin typeface="AR JULIAN" panose="02000000000000000000"/>
              </a:rPr>
              <a:t>Il est aussi possible de les imprimer en version papier.</a:t>
            </a:r>
          </a:p>
          <a:p>
            <a:r>
              <a:rPr lang="fr-FR" sz="2200" dirty="0">
                <a:latin typeface="AR JULIAN" panose="02000000000000000000"/>
              </a:rPr>
              <a:t>Le mail des joueurs devra être notifié afin de créer la licence.</a:t>
            </a:r>
          </a:p>
          <a:p>
            <a:r>
              <a:rPr lang="fr-FR" sz="2200" dirty="0">
                <a:latin typeface="AR JULIAN" panose="02000000000000000000"/>
              </a:rPr>
              <a:t>Il faudra ajouter en pj la photo du joueur sur chaque licence.</a:t>
            </a:r>
          </a:p>
          <a:p>
            <a:r>
              <a:rPr lang="fr-FR" sz="2200" dirty="0">
                <a:latin typeface="AR JULIAN" panose="02000000000000000000"/>
              </a:rPr>
              <a:t>Pour les mutations, elles se font directement sur le site des licences mais vous devez prévenir le bureau du foot.</a:t>
            </a:r>
          </a:p>
          <a:p>
            <a:pPr marL="0" indent="0">
              <a:buNone/>
            </a:pPr>
            <a:endParaRPr lang="fr-FR" sz="2200" dirty="0">
              <a:latin typeface="AR JULIAN" panose="02000000000000000000"/>
            </a:endParaRPr>
          </a:p>
          <a:p>
            <a:r>
              <a:rPr lang="fr-FR" sz="2200" dirty="0">
                <a:solidFill>
                  <a:srgbClr val="00B050"/>
                </a:solidFill>
                <a:latin typeface="AR JULIAN" panose="02000000000000000000"/>
              </a:rPr>
              <a:t>Attention : 6 licences doivent être prises lors de l’affiliation, elles sont inclues directement dans le montant de votre engagement pour la saison à venir.</a:t>
            </a:r>
          </a:p>
          <a:p>
            <a:endParaRPr lang="fr-FR" sz="2200" dirty="0">
              <a:latin typeface="AR JULIAN" panose="02000000000000000000"/>
            </a:endParaRPr>
          </a:p>
          <a:p>
            <a:pPr marL="0" indent="0">
              <a:buNone/>
            </a:pPr>
            <a:r>
              <a:rPr lang="fr-FR" sz="2200" dirty="0">
                <a:latin typeface="AR JULIAN" panose="02000000000000000000"/>
              </a:rPr>
              <a:t>Vous pourrez contacter le secrétariat à la reprise de saison pour plus de précisions.</a:t>
            </a:r>
          </a:p>
        </p:txBody>
      </p:sp>
      <p:pic>
        <p:nvPicPr>
          <p:cNvPr id="4" name="Image 3">
            <a:extLst>
              <a:ext uri="{FF2B5EF4-FFF2-40B4-BE49-F238E27FC236}">
                <a16:creationId xmlns:a16="http://schemas.microsoft.com/office/drawing/2014/main" id="{9005FD2B-B50D-61A4-4508-A44777B40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4"/>
            <a:stretch>
              <a:fillRect/>
            </a:stretch>
          </a:blipFill>
          <a:ln>
            <a:solidFill>
              <a:srgbClr val="002060"/>
            </a:solidFill>
          </a:ln>
        </p:spPr>
      </p:pic>
    </p:spTree>
    <p:extLst>
      <p:ext uri="{BB962C8B-B14F-4D97-AF65-F5344CB8AC3E}">
        <p14:creationId xmlns:p14="http://schemas.microsoft.com/office/powerpoint/2010/main" val="116961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0215" y="378307"/>
            <a:ext cx="8534400" cy="1364827"/>
          </a:xfrm>
        </p:spPr>
        <p:txBody>
          <a:bodyPr>
            <a:normAutofit/>
          </a:bodyPr>
          <a:lstStyle/>
          <a:p>
            <a:r>
              <a:rPr lang="fr-FR" sz="4000" b="1" dirty="0">
                <a:ln w="3175" cmpd="sng">
                  <a:solidFill>
                    <a:schemeClr val="bg1"/>
                  </a:solidFill>
                </a:ln>
                <a:solidFill>
                  <a:schemeClr val="tx2"/>
                </a:solidFill>
                <a:latin typeface="Bookman Old Style" pitchFamily="18" charset="0"/>
              </a:rPr>
              <a:t>MANIFESTATIONS</a:t>
            </a:r>
            <a:br>
              <a:rPr lang="fr-FR" sz="4000" b="1" dirty="0">
                <a:ln w="3175" cmpd="sng">
                  <a:solidFill>
                    <a:schemeClr val="bg1"/>
                  </a:solidFill>
                </a:ln>
                <a:latin typeface="Bookman Old Style" pitchFamily="18" charset="0"/>
              </a:rPr>
            </a:br>
            <a:endParaRPr lang="fr-FR" sz="4000" dirty="0">
              <a:ln w="3175" cmpd="sng">
                <a:solidFill>
                  <a:schemeClr val="bg1"/>
                </a:solidFill>
              </a:ln>
            </a:endParaRPr>
          </a:p>
        </p:txBody>
      </p:sp>
      <p:sp>
        <p:nvSpPr>
          <p:cNvPr id="3" name="Espace réservé du contenu 2"/>
          <p:cNvSpPr>
            <a:spLocks noGrp="1"/>
          </p:cNvSpPr>
          <p:nvPr>
            <p:ph idx="1"/>
          </p:nvPr>
        </p:nvSpPr>
        <p:spPr>
          <a:xfrm>
            <a:off x="363531" y="2450900"/>
            <a:ext cx="6279866" cy="3900862"/>
          </a:xfrm>
        </p:spPr>
        <p:txBody>
          <a:bodyPr>
            <a:normAutofit/>
          </a:bodyPr>
          <a:lstStyle/>
          <a:p>
            <a:pPr>
              <a:buFont typeface="Wingdings" panose="05000000000000000000" pitchFamily="2" charset="2"/>
              <a:buChar char="q"/>
              <a:tabLst>
                <a:tab pos="457200" algn="l"/>
              </a:tabLst>
              <a:defRPr/>
            </a:pPr>
            <a:r>
              <a:rPr lang="fr-FR" sz="2600" b="1" dirty="0">
                <a:solidFill>
                  <a:srgbClr val="00B050"/>
                </a:solidFill>
                <a:latin typeface="Bookman Old Style" pitchFamily="18" charset="0"/>
              </a:rPr>
              <a:t> Challenge Foot à 7 FSGT</a:t>
            </a:r>
          </a:p>
          <a:p>
            <a:pPr>
              <a:buFont typeface="Wingdings" panose="05000000000000000000" pitchFamily="2" charset="2"/>
              <a:buChar char="q"/>
              <a:tabLst>
                <a:tab pos="457200" algn="l"/>
              </a:tabLst>
              <a:defRPr/>
            </a:pPr>
            <a:endParaRPr lang="fr-FR" sz="2600" b="1" dirty="0">
              <a:solidFill>
                <a:schemeClr val="tx1"/>
              </a:solidFill>
              <a:latin typeface="Bookman Old Style" pitchFamily="18" charset="0"/>
            </a:endParaRPr>
          </a:p>
          <a:p>
            <a:pPr>
              <a:buFontTx/>
              <a:buChar char="-"/>
              <a:tabLst>
                <a:tab pos="457200" algn="l"/>
              </a:tabLst>
              <a:defRPr/>
            </a:pPr>
            <a:r>
              <a:rPr lang="fr-FR" sz="2200" b="1" dirty="0">
                <a:solidFill>
                  <a:schemeClr val="tx1"/>
                </a:solidFill>
                <a:latin typeface="Bookman Old Style" pitchFamily="18" charset="0"/>
              </a:rPr>
              <a:t>16 équipes essentiellement </a:t>
            </a:r>
            <a:r>
              <a:rPr lang="fr-FR" sz="2200" b="1" dirty="0">
                <a:latin typeface="Bookman Old Style" pitchFamily="18" charset="0"/>
              </a:rPr>
              <a:t>d’entreprises</a:t>
            </a:r>
            <a:endParaRPr lang="fr-FR" sz="2200" b="1" dirty="0">
              <a:solidFill>
                <a:schemeClr val="tx1"/>
              </a:solidFill>
              <a:latin typeface="Bookman Old Style" pitchFamily="18" charset="0"/>
            </a:endParaRPr>
          </a:p>
          <a:p>
            <a:pPr>
              <a:buFontTx/>
              <a:buChar char="-"/>
              <a:tabLst>
                <a:tab pos="457200" algn="l"/>
              </a:tabLst>
              <a:defRPr/>
            </a:pPr>
            <a:r>
              <a:rPr lang="fr-FR" sz="2200" b="1" dirty="0">
                <a:latin typeface="Bookman Old Style" pitchFamily="18" charset="0"/>
              </a:rPr>
              <a:t>3 équipes venant de Montpellier et Toulouse</a:t>
            </a:r>
          </a:p>
          <a:p>
            <a:pPr>
              <a:buFontTx/>
              <a:buChar char="-"/>
              <a:tabLst>
                <a:tab pos="457200" algn="l"/>
              </a:tabLst>
              <a:defRPr/>
            </a:pPr>
            <a:r>
              <a:rPr lang="fr-FR" sz="2200" b="1" dirty="0">
                <a:solidFill>
                  <a:schemeClr val="tx1"/>
                </a:solidFill>
                <a:latin typeface="Bookman Old Style" pitchFamily="18" charset="0"/>
              </a:rPr>
              <a:t>Journée sportive et conviviale </a:t>
            </a:r>
          </a:p>
          <a:p>
            <a:pPr>
              <a:tabLst>
                <a:tab pos="457200" algn="l"/>
              </a:tabLst>
              <a:defRPr/>
            </a:pPr>
            <a:endParaRPr lang="fr-FR" sz="2400" b="1" dirty="0">
              <a:solidFill>
                <a:schemeClr val="tx1"/>
              </a:solidFill>
              <a:latin typeface="Bookman Old Style" pitchFamily="18" charset="0"/>
            </a:endParaRPr>
          </a:p>
          <a:p>
            <a:pPr marL="0" indent="0">
              <a:buNone/>
              <a:tabLst>
                <a:tab pos="457200" algn="l"/>
              </a:tabLst>
              <a:defRPr/>
            </a:pPr>
            <a:endParaRPr lang="fr-FR" sz="2400" b="1" dirty="0">
              <a:solidFill>
                <a:schemeClr val="tx1"/>
              </a:solidFill>
              <a:latin typeface="Bookman Old Style" pitchFamily="18" charset="0"/>
            </a:endParaRPr>
          </a:p>
          <a:p>
            <a:pPr marL="0" indent="0">
              <a:buNone/>
              <a:tabLst>
                <a:tab pos="457200" algn="l"/>
              </a:tabLst>
              <a:defRPr/>
            </a:pPr>
            <a:endParaRPr lang="fr-FR" sz="2000" b="1" dirty="0">
              <a:solidFill>
                <a:schemeClr val="tx1"/>
              </a:solidFill>
              <a:latin typeface="Bookman Old Style" pitchFamily="18" charset="0"/>
            </a:endParaRPr>
          </a:p>
          <a:p>
            <a:pPr algn="ctr">
              <a:tabLst>
                <a:tab pos="457200" algn="l"/>
              </a:tabLst>
              <a:defRPr/>
            </a:pPr>
            <a:endParaRPr lang="fr-FR" sz="2000" b="1" dirty="0">
              <a:solidFill>
                <a:schemeClr val="tx1"/>
              </a:solidFill>
              <a:latin typeface="Bookman Old Style" pitchFamily="18" charset="0"/>
            </a:endParaRPr>
          </a:p>
          <a:p>
            <a:pPr>
              <a:buFontTx/>
              <a:buChar char="-"/>
              <a:tabLst>
                <a:tab pos="457200" algn="l"/>
              </a:tabLst>
              <a:defRPr/>
            </a:pPr>
            <a:endParaRPr lang="fr-FR" b="1" dirty="0">
              <a:solidFill>
                <a:schemeClr val="tx1"/>
              </a:solidFill>
              <a:latin typeface="Bookman Old Style" pitchFamily="18" charset="0"/>
            </a:endParaRPr>
          </a:p>
          <a:p>
            <a:pPr>
              <a:buFontTx/>
              <a:buChar char="-"/>
              <a:tabLst>
                <a:tab pos="457200" algn="l"/>
              </a:tabLst>
              <a:defRPr/>
            </a:pPr>
            <a:endParaRPr lang="fr-FR" b="1" dirty="0">
              <a:solidFill>
                <a:schemeClr val="tx1"/>
              </a:solidFill>
              <a:latin typeface="Bookman Old Style" pitchFamily="18" charset="0"/>
            </a:endParaRPr>
          </a:p>
          <a:p>
            <a:pPr>
              <a:buFontTx/>
              <a:buChar char="-"/>
              <a:tabLst>
                <a:tab pos="457200" algn="l"/>
              </a:tabLst>
              <a:defRPr/>
            </a:pPr>
            <a:endParaRPr lang="fr-FR" b="1" dirty="0">
              <a:solidFill>
                <a:schemeClr val="tx1"/>
              </a:solidFill>
              <a:latin typeface="Bookman Old Style" pitchFamily="18" charset="0"/>
            </a:endParaRPr>
          </a:p>
          <a:p>
            <a:pPr marL="0" indent="0">
              <a:buNone/>
              <a:tabLst>
                <a:tab pos="457200" algn="l"/>
              </a:tabLst>
              <a:defRPr/>
            </a:pPr>
            <a:endParaRPr lang="fr-FR" b="1" dirty="0">
              <a:solidFill>
                <a:schemeClr val="tx1"/>
              </a:solidFill>
              <a:latin typeface="Bookman Old Style" pitchFamily="18" charset="0"/>
            </a:endParaRPr>
          </a:p>
          <a:p>
            <a:pPr algn="ctr">
              <a:tabLst>
                <a:tab pos="457200" algn="l"/>
              </a:tabLst>
              <a:defRPr/>
            </a:pPr>
            <a:endParaRPr lang="fr-FR" b="1" dirty="0">
              <a:solidFill>
                <a:schemeClr val="tx1"/>
              </a:solidFill>
              <a:latin typeface="Bookman Old Style" pitchFamily="18" charset="0"/>
            </a:endParaRPr>
          </a:p>
          <a:p>
            <a:pPr marL="0" indent="0">
              <a:buNone/>
              <a:tabLst>
                <a:tab pos="457200" algn="l"/>
              </a:tabLst>
              <a:defRPr/>
            </a:pPr>
            <a:endParaRPr lang="fr-FR" b="1" dirty="0">
              <a:solidFill>
                <a:schemeClr val="tx1"/>
              </a:solidFill>
              <a:effectLst>
                <a:outerShdw blurRad="50800" dist="38100" dir="2700000" algn="tl" rotWithShape="0">
                  <a:prstClr val="black">
                    <a:alpha val="40000"/>
                  </a:prstClr>
                </a:outerShdw>
              </a:effectLst>
              <a:latin typeface="Bookman Old Style" pitchFamily="18" charset="0"/>
            </a:endParaRPr>
          </a:p>
          <a:p>
            <a:pPr>
              <a:buFontTx/>
              <a:buChar char="-"/>
              <a:tabLst>
                <a:tab pos="457200" algn="l"/>
              </a:tabLst>
              <a:defRPr/>
            </a:pPr>
            <a:endParaRPr lang="fr-FR" b="1" dirty="0">
              <a:solidFill>
                <a:schemeClr val="tx1"/>
              </a:solidFill>
              <a:effectLst>
                <a:outerShdw blurRad="50800" dist="38100" dir="2700000" algn="tl" rotWithShape="0">
                  <a:prstClr val="black">
                    <a:alpha val="40000"/>
                  </a:prstClr>
                </a:outerShdw>
              </a:effectLst>
              <a:latin typeface="Bookman Old Style" pitchFamily="18" charset="0"/>
            </a:endParaRPr>
          </a:p>
          <a:p>
            <a:endParaRPr lang="fr-FR" dirty="0"/>
          </a:p>
          <a:p>
            <a:endParaRPr lang="fr-FR" dirty="0"/>
          </a:p>
        </p:txBody>
      </p:sp>
      <p:pic>
        <p:nvPicPr>
          <p:cNvPr id="5" name="Image 4">
            <a:extLst>
              <a:ext uri="{FF2B5EF4-FFF2-40B4-BE49-F238E27FC236}">
                <a16:creationId xmlns:a16="http://schemas.microsoft.com/office/drawing/2014/main" id="{90049ED5-CB34-933D-8750-DF5977336D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pic>
        <p:nvPicPr>
          <p:cNvPr id="17" name="Image 16">
            <a:extLst>
              <a:ext uri="{FF2B5EF4-FFF2-40B4-BE49-F238E27FC236}">
                <a16:creationId xmlns:a16="http://schemas.microsoft.com/office/drawing/2014/main" id="{7052FA25-D57F-6777-F5C8-27BDCB1AFD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108820" y="3401693"/>
            <a:ext cx="5083180" cy="3388786"/>
          </a:xfrm>
          <a:prstGeom prst="rect">
            <a:avLst/>
          </a:prstGeom>
        </p:spPr>
      </p:pic>
      <p:pic>
        <p:nvPicPr>
          <p:cNvPr id="6" name="Image 5">
            <a:extLst>
              <a:ext uri="{FF2B5EF4-FFF2-40B4-BE49-F238E27FC236}">
                <a16:creationId xmlns:a16="http://schemas.microsoft.com/office/drawing/2014/main" id="{5289E24C-6BF9-4C79-F8BC-0F6BCEF5D29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108820" y="0"/>
            <a:ext cx="5083180" cy="3401693"/>
          </a:xfrm>
          <a:prstGeom prst="rect">
            <a:avLst/>
          </a:prstGeom>
        </p:spPr>
      </p:pic>
      <p:sp>
        <p:nvSpPr>
          <p:cNvPr id="7" name="ZoneTexte 6">
            <a:extLst>
              <a:ext uri="{FF2B5EF4-FFF2-40B4-BE49-F238E27FC236}">
                <a16:creationId xmlns:a16="http://schemas.microsoft.com/office/drawing/2014/main" id="{F9BCC549-13B9-C402-AF09-184C528EA4FF}"/>
              </a:ext>
            </a:extLst>
          </p:cNvPr>
          <p:cNvSpPr txBox="1"/>
          <p:nvPr/>
        </p:nvSpPr>
        <p:spPr>
          <a:xfrm>
            <a:off x="1733607" y="1570871"/>
            <a:ext cx="4150930" cy="430887"/>
          </a:xfrm>
          <a:prstGeom prst="rect">
            <a:avLst/>
          </a:prstGeom>
          <a:noFill/>
          <a:ln w="3175">
            <a:solidFill>
              <a:schemeClr val="tx1"/>
            </a:solidFill>
          </a:ln>
        </p:spPr>
        <p:txBody>
          <a:bodyPr wrap="square" rtlCol="0">
            <a:spAutoFit/>
          </a:bodyPr>
          <a:lstStyle/>
          <a:p>
            <a:r>
              <a:rPr lang="fr-FR" sz="2200" dirty="0"/>
              <a:t>LE SAMEDI 12 AVRIL 2025 à NICE</a:t>
            </a:r>
          </a:p>
        </p:txBody>
      </p:sp>
    </p:spTree>
    <p:extLst>
      <p:ext uri="{BB962C8B-B14F-4D97-AF65-F5344CB8AC3E}">
        <p14:creationId xmlns:p14="http://schemas.microsoft.com/office/powerpoint/2010/main" val="365879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2662B-5047-1D9A-1B1E-572E38479DA5}"/>
              </a:ext>
            </a:extLst>
          </p:cNvPr>
          <p:cNvSpPr>
            <a:spLocks noGrp="1"/>
          </p:cNvSpPr>
          <p:nvPr>
            <p:ph type="title"/>
          </p:nvPr>
        </p:nvSpPr>
        <p:spPr>
          <a:xfrm>
            <a:off x="609600" y="96106"/>
            <a:ext cx="9652000" cy="1143000"/>
          </a:xfrm>
        </p:spPr>
        <p:txBody>
          <a:bodyPr/>
          <a:lstStyle/>
          <a:p>
            <a:pPr algn="ctr"/>
            <a:r>
              <a:rPr lang="fr-FR" sz="3600" dirty="0">
                <a:ln w="3175" cmpd="sng">
                  <a:solidFill>
                    <a:schemeClr val="bg1"/>
                  </a:solidFill>
                </a:ln>
                <a:solidFill>
                  <a:schemeClr val="tx2"/>
                </a:solidFill>
                <a:latin typeface="Bookman Old Style" pitchFamily="18" charset="0"/>
              </a:rPr>
              <a:t>MANIFESTATIONS nationales</a:t>
            </a:r>
            <a:endParaRPr lang="fr-FR" dirty="0"/>
          </a:p>
        </p:txBody>
      </p:sp>
      <p:sp>
        <p:nvSpPr>
          <p:cNvPr id="3" name="Espace réservé du contenu 2">
            <a:extLst>
              <a:ext uri="{FF2B5EF4-FFF2-40B4-BE49-F238E27FC236}">
                <a16:creationId xmlns:a16="http://schemas.microsoft.com/office/drawing/2014/main" id="{8BEC269B-73C4-E61C-B8C9-A165D81EE40C}"/>
              </a:ext>
            </a:extLst>
          </p:cNvPr>
          <p:cNvSpPr>
            <a:spLocks noGrp="1"/>
          </p:cNvSpPr>
          <p:nvPr>
            <p:ph idx="1"/>
          </p:nvPr>
        </p:nvSpPr>
        <p:spPr/>
        <p:txBody>
          <a:bodyPr/>
          <a:lstStyle/>
          <a:p>
            <a:pPr>
              <a:buFont typeface="Wingdings" panose="05000000000000000000" pitchFamily="2" charset="2"/>
              <a:buChar char="q"/>
              <a:tabLst>
                <a:tab pos="457200" algn="l"/>
              </a:tabLst>
              <a:defRPr/>
            </a:pPr>
            <a:r>
              <a:rPr lang="fr-FR" b="1" dirty="0">
                <a:solidFill>
                  <a:srgbClr val="00B050"/>
                </a:solidFill>
                <a:latin typeface="Bookman Old Style" pitchFamily="18" charset="0"/>
              </a:rPr>
              <a:t> National foot à 7</a:t>
            </a:r>
          </a:p>
          <a:p>
            <a:pPr>
              <a:buFontTx/>
              <a:buChar char="-"/>
              <a:tabLst>
                <a:tab pos="457200" algn="l"/>
              </a:tabLst>
              <a:defRPr/>
            </a:pPr>
            <a:r>
              <a:rPr lang="fr-FR" sz="2200" b="1" dirty="0">
                <a:latin typeface="Bookman Old Style" pitchFamily="18" charset="0"/>
              </a:rPr>
              <a:t>Tournoi national FSGT – Sénior et +30ans</a:t>
            </a:r>
          </a:p>
          <a:p>
            <a:pPr>
              <a:buFontTx/>
              <a:buChar char="-"/>
              <a:tabLst>
                <a:tab pos="457200" algn="l"/>
              </a:tabLst>
              <a:defRPr/>
            </a:pPr>
            <a:r>
              <a:rPr lang="fr-FR" sz="2200" b="1" dirty="0">
                <a:latin typeface="Bookman Old Style" pitchFamily="18" charset="0"/>
              </a:rPr>
              <a:t>Cette année il a lieu les 21 et 22 Juin à Sussargues (vers Montpellier)</a:t>
            </a:r>
          </a:p>
          <a:p>
            <a:pPr marL="0" indent="0">
              <a:buNone/>
              <a:tabLst>
                <a:tab pos="457200" algn="l"/>
              </a:tabLst>
              <a:defRPr/>
            </a:pPr>
            <a:endParaRPr lang="fr-FR" sz="2200" b="1" dirty="0">
              <a:solidFill>
                <a:srgbClr val="00B050"/>
              </a:solidFill>
              <a:latin typeface="Bookman Old Style" pitchFamily="18" charset="0"/>
            </a:endParaRPr>
          </a:p>
          <a:p>
            <a:pPr>
              <a:buFont typeface="Wingdings" panose="05000000000000000000" pitchFamily="2" charset="2"/>
              <a:buChar char="q"/>
              <a:tabLst>
                <a:tab pos="457200" algn="l"/>
              </a:tabLst>
              <a:defRPr/>
            </a:pPr>
            <a:r>
              <a:rPr lang="fr-FR" sz="2400" b="1" dirty="0">
                <a:solidFill>
                  <a:srgbClr val="00B050"/>
                </a:solidFill>
                <a:latin typeface="Bookman Old Style" pitchFamily="18" charset="0"/>
              </a:rPr>
              <a:t> Coupe Delaune</a:t>
            </a:r>
          </a:p>
          <a:p>
            <a:pPr>
              <a:buFontTx/>
              <a:buChar char="-"/>
              <a:tabLst>
                <a:tab pos="457200" algn="l"/>
              </a:tabLst>
              <a:defRPr/>
            </a:pPr>
            <a:r>
              <a:rPr lang="fr-FR" sz="2200" b="1" dirty="0">
                <a:latin typeface="Bookman Old Style" pitchFamily="18" charset="0"/>
              </a:rPr>
              <a:t>Coupe nationale FSGT à 11</a:t>
            </a:r>
          </a:p>
          <a:p>
            <a:pPr>
              <a:buFontTx/>
              <a:buChar char="-"/>
              <a:tabLst>
                <a:tab pos="457200" algn="l"/>
              </a:tabLst>
              <a:defRPr/>
            </a:pPr>
            <a:r>
              <a:rPr lang="fr-FR" sz="2200" b="1" dirty="0">
                <a:latin typeface="Bookman Old Style" pitchFamily="18" charset="0"/>
              </a:rPr>
              <a:t>Possibilité de regrouper 2 ou 3 équipes de foot à 7</a:t>
            </a:r>
          </a:p>
          <a:p>
            <a:pPr>
              <a:buFontTx/>
              <a:buChar char="-"/>
              <a:tabLst>
                <a:tab pos="457200" algn="l"/>
              </a:tabLst>
              <a:defRPr/>
            </a:pPr>
            <a:r>
              <a:rPr lang="fr-FR" sz="2200" b="1" dirty="0">
                <a:latin typeface="Bookman Old Style" pitchFamily="18" charset="0"/>
              </a:rPr>
              <a:t>Phase de brassage au niveau régional en début de saison</a:t>
            </a:r>
            <a:endParaRPr lang="fr-FR" dirty="0"/>
          </a:p>
          <a:p>
            <a:endParaRPr lang="fr-FR" dirty="0"/>
          </a:p>
          <a:p>
            <a:r>
              <a:rPr lang="fr-FR" dirty="0"/>
              <a:t>Contact : </a:t>
            </a:r>
            <a:r>
              <a:rPr lang="fr-FR" dirty="0">
                <a:hlinkClick r:id="rId2"/>
              </a:rPr>
              <a:t>cfafootball@fsgt.org</a:t>
            </a:r>
            <a:endParaRPr lang="fr-FR" dirty="0"/>
          </a:p>
        </p:txBody>
      </p:sp>
      <p:pic>
        <p:nvPicPr>
          <p:cNvPr id="4" name="Image 3">
            <a:extLst>
              <a:ext uri="{FF2B5EF4-FFF2-40B4-BE49-F238E27FC236}">
                <a16:creationId xmlns:a16="http://schemas.microsoft.com/office/drawing/2014/main" id="{8D0F70AC-F689-2B2E-CCDC-FF910ABAB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4"/>
            <a:stretch>
              <a:fillRect/>
            </a:stretch>
          </a:blipFill>
          <a:ln>
            <a:solidFill>
              <a:srgbClr val="002060"/>
            </a:solidFill>
          </a:ln>
        </p:spPr>
      </p:pic>
    </p:spTree>
    <p:extLst>
      <p:ext uri="{BB962C8B-B14F-4D97-AF65-F5344CB8AC3E}">
        <p14:creationId xmlns:p14="http://schemas.microsoft.com/office/powerpoint/2010/main" val="350438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2335" y="198085"/>
            <a:ext cx="8911687" cy="924134"/>
          </a:xfrm>
        </p:spPr>
        <p:txBody>
          <a:bodyPr/>
          <a:lstStyle/>
          <a:p>
            <a:pPr algn="ctr"/>
            <a:r>
              <a:rPr lang="fr-FR" b="1" dirty="0">
                <a:solidFill>
                  <a:schemeClr val="tx2"/>
                </a:solidFill>
                <a:latin typeface="Bookman Old Style" panose="02050604050505020204" pitchFamily="18" charset="0"/>
              </a:rPr>
              <a:t>Walking Football</a:t>
            </a:r>
          </a:p>
        </p:txBody>
      </p:sp>
      <p:sp>
        <p:nvSpPr>
          <p:cNvPr id="4" name="ZoneTexte 3"/>
          <p:cNvSpPr txBox="1"/>
          <p:nvPr/>
        </p:nvSpPr>
        <p:spPr>
          <a:xfrm>
            <a:off x="190500" y="1345380"/>
            <a:ext cx="10567696" cy="4832092"/>
          </a:xfrm>
          <a:prstGeom prst="rect">
            <a:avLst/>
          </a:prstGeom>
          <a:noFill/>
        </p:spPr>
        <p:txBody>
          <a:bodyPr wrap="square" rtlCol="0">
            <a:spAutoFit/>
          </a:bodyPr>
          <a:lstStyle/>
          <a:p>
            <a:r>
              <a:rPr lang="fr-FR" sz="2200" dirty="0"/>
              <a:t>Entrainements tous les mardis matin à Carros et les jeudi soir au Parc 14 à Nice</a:t>
            </a:r>
          </a:p>
          <a:p>
            <a:endParaRPr lang="fr-FR" sz="2200" dirty="0"/>
          </a:p>
          <a:p>
            <a:r>
              <a:rPr lang="fr-FR" sz="2200" u="sng" dirty="0"/>
              <a:t>De nombreux rassemblements :</a:t>
            </a:r>
          </a:p>
          <a:p>
            <a:endParaRPr lang="fr-FR" sz="2200" dirty="0"/>
          </a:p>
          <a:p>
            <a:r>
              <a:rPr lang="fr-FR" sz="2200" dirty="0">
                <a:solidFill>
                  <a:srgbClr val="00B050"/>
                </a:solidFill>
              </a:rPr>
              <a:t>Dans le 06 </a:t>
            </a:r>
            <a:r>
              <a:rPr lang="fr-FR" sz="2200" dirty="0"/>
              <a:t>: </a:t>
            </a:r>
          </a:p>
          <a:p>
            <a:r>
              <a:rPr lang="fr-FR" sz="2200" dirty="0"/>
              <a:t>Rencontres amicales à Beausoleil, St Jean Cap ferrat …</a:t>
            </a:r>
          </a:p>
          <a:p>
            <a:r>
              <a:rPr lang="fr-FR" sz="2200" dirty="0">
                <a:solidFill>
                  <a:srgbClr val="00B050"/>
                </a:solidFill>
              </a:rPr>
              <a:t>Dans toute la France </a:t>
            </a:r>
            <a:r>
              <a:rPr lang="fr-FR" sz="2200" dirty="0"/>
              <a:t>:</a:t>
            </a:r>
          </a:p>
          <a:p>
            <a:r>
              <a:rPr lang="fr-FR" sz="2200" dirty="0"/>
              <a:t>Tournois à Vias, Marseille, Toulouse, Lyon … </a:t>
            </a:r>
          </a:p>
          <a:p>
            <a:r>
              <a:rPr lang="fr-FR" sz="2200" dirty="0">
                <a:solidFill>
                  <a:srgbClr val="00B050"/>
                </a:solidFill>
              </a:rPr>
              <a:t>Et aussi à l’international </a:t>
            </a:r>
            <a:r>
              <a:rPr lang="fr-FR" sz="2200" dirty="0"/>
              <a:t>: </a:t>
            </a:r>
          </a:p>
          <a:p>
            <a:r>
              <a:rPr lang="fr-FR" sz="2200" dirty="0"/>
              <a:t>Angleterre, Suède, Italie …</a:t>
            </a:r>
          </a:p>
          <a:p>
            <a:endParaRPr lang="fr-FR" sz="2200" dirty="0"/>
          </a:p>
          <a:p>
            <a:endParaRPr lang="fr-FR" sz="2200" dirty="0"/>
          </a:p>
          <a:p>
            <a:endParaRPr lang="fr-FR" sz="2200" dirty="0"/>
          </a:p>
          <a:p>
            <a:endParaRPr lang="fr-FR" sz="2200" dirty="0"/>
          </a:p>
        </p:txBody>
      </p:sp>
      <p:pic>
        <p:nvPicPr>
          <p:cNvPr id="7" name="Image 6">
            <a:extLst>
              <a:ext uri="{FF2B5EF4-FFF2-40B4-BE49-F238E27FC236}">
                <a16:creationId xmlns:a16="http://schemas.microsoft.com/office/drawing/2014/main" id="{2208AF1C-181B-8738-CDDF-150FE4DF4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900" y="4829174"/>
            <a:ext cx="3469478" cy="2028826"/>
          </a:xfrm>
          <a:prstGeom prst="rect">
            <a:avLst/>
          </a:prstGeom>
        </p:spPr>
      </p:pic>
      <p:pic>
        <p:nvPicPr>
          <p:cNvPr id="9" name="Image 8">
            <a:extLst>
              <a:ext uri="{FF2B5EF4-FFF2-40B4-BE49-F238E27FC236}">
                <a16:creationId xmlns:a16="http://schemas.microsoft.com/office/drawing/2014/main" id="{29EC47C8-984D-F639-F954-819AE7E4D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29175"/>
            <a:ext cx="4152900" cy="2028825"/>
          </a:xfrm>
          <a:prstGeom prst="rect">
            <a:avLst/>
          </a:prstGeom>
        </p:spPr>
      </p:pic>
      <p:pic>
        <p:nvPicPr>
          <p:cNvPr id="11" name="Image 10">
            <a:extLst>
              <a:ext uri="{FF2B5EF4-FFF2-40B4-BE49-F238E27FC236}">
                <a16:creationId xmlns:a16="http://schemas.microsoft.com/office/drawing/2014/main" id="{92BCC7B5-418A-3537-6600-F3541CB375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2378" y="4829174"/>
            <a:ext cx="3248025" cy="2028825"/>
          </a:xfrm>
          <a:prstGeom prst="rect">
            <a:avLst/>
          </a:prstGeom>
        </p:spPr>
      </p:pic>
      <p:pic>
        <p:nvPicPr>
          <p:cNvPr id="3" name="Image 2">
            <a:extLst>
              <a:ext uri="{FF2B5EF4-FFF2-40B4-BE49-F238E27FC236}">
                <a16:creationId xmlns:a16="http://schemas.microsoft.com/office/drawing/2014/main" id="{E5273DBA-EA0A-7321-0E32-2D307A634F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6"/>
            <a:stretch>
              <a:fillRect/>
            </a:stretch>
          </a:blipFill>
          <a:ln>
            <a:solidFill>
              <a:srgbClr val="002060"/>
            </a:solidFill>
          </a:ln>
        </p:spPr>
      </p:pic>
    </p:spTree>
    <p:extLst>
      <p:ext uri="{BB962C8B-B14F-4D97-AF65-F5344CB8AC3E}">
        <p14:creationId xmlns:p14="http://schemas.microsoft.com/office/powerpoint/2010/main" val="40338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7049" y="359024"/>
            <a:ext cx="9300759" cy="1507067"/>
          </a:xfrm>
        </p:spPr>
        <p:txBody>
          <a:bodyPr>
            <a:normAutofit fontScale="90000"/>
          </a:bodyPr>
          <a:lstStyle/>
          <a:p>
            <a:r>
              <a:rPr lang="fr-FR" sz="4000" b="1" dirty="0">
                <a:ln w="3175" cmpd="sng">
                  <a:solidFill>
                    <a:schemeClr val="bg1"/>
                  </a:solidFill>
                </a:ln>
                <a:solidFill>
                  <a:schemeClr val="tx2"/>
                </a:solidFill>
                <a:latin typeface="Bookman Old Style" pitchFamily="18" charset="0"/>
              </a:rPr>
              <a:t>VOS PROPOSITIONS / QUESTIONS …</a:t>
            </a:r>
            <a:br>
              <a:rPr lang="fr-FR" sz="4000" b="1" dirty="0">
                <a:ln w="3175" cmpd="sng">
                  <a:solidFill>
                    <a:schemeClr val="bg1"/>
                  </a:solidFill>
                </a:ln>
                <a:solidFill>
                  <a:schemeClr val="tx2"/>
                </a:solidFill>
                <a:latin typeface="Bookman Old Style" pitchFamily="18" charset="0"/>
              </a:rPr>
            </a:br>
            <a:endParaRPr lang="fr-FR" sz="4000" dirty="0">
              <a:ln w="3175" cmpd="sng">
                <a:solidFill>
                  <a:schemeClr val="bg1"/>
                </a:solidFill>
              </a:ln>
              <a:solidFill>
                <a:schemeClr val="tx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248" y="2311299"/>
            <a:ext cx="2343150" cy="3303842"/>
          </a:xfrm>
          <a:prstGeom prst="rect">
            <a:avLst/>
          </a:prstGeom>
        </p:spPr>
      </p:pic>
      <p:sp>
        <p:nvSpPr>
          <p:cNvPr id="3" name="ZoneTexte 2">
            <a:extLst>
              <a:ext uri="{FF2B5EF4-FFF2-40B4-BE49-F238E27FC236}">
                <a16:creationId xmlns:a16="http://schemas.microsoft.com/office/drawing/2014/main" id="{07B10097-BBEE-4D37-B799-6A41327EF19D}"/>
              </a:ext>
            </a:extLst>
          </p:cNvPr>
          <p:cNvSpPr txBox="1"/>
          <p:nvPr/>
        </p:nvSpPr>
        <p:spPr>
          <a:xfrm>
            <a:off x="896074" y="5708447"/>
            <a:ext cx="4174837" cy="492443"/>
          </a:xfrm>
          <a:prstGeom prst="rect">
            <a:avLst/>
          </a:prstGeom>
          <a:noFill/>
        </p:spPr>
        <p:txBody>
          <a:bodyPr wrap="square" rtlCol="0">
            <a:spAutoFit/>
          </a:bodyPr>
          <a:lstStyle/>
          <a:p>
            <a:pPr algn="ctr"/>
            <a:r>
              <a:rPr lang="fr-FR" sz="2600" b="1" dirty="0"/>
              <a:t>VOUS AVEZ LA PAROLE </a:t>
            </a:r>
          </a:p>
        </p:txBody>
      </p:sp>
      <p:pic>
        <p:nvPicPr>
          <p:cNvPr id="5" name="Image 4">
            <a:extLst>
              <a:ext uri="{FF2B5EF4-FFF2-40B4-BE49-F238E27FC236}">
                <a16:creationId xmlns:a16="http://schemas.microsoft.com/office/drawing/2014/main" id="{6A342B88-306D-6AFA-16F7-FBF4C5092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4"/>
            <a:stretch>
              <a:fillRect/>
            </a:stretch>
          </a:blipFill>
          <a:ln>
            <a:solidFill>
              <a:srgbClr val="002060"/>
            </a:solidFill>
          </a:ln>
        </p:spPr>
      </p:pic>
      <p:sp>
        <p:nvSpPr>
          <p:cNvPr id="6" name="ZoneTexte 5">
            <a:extLst>
              <a:ext uri="{FF2B5EF4-FFF2-40B4-BE49-F238E27FC236}">
                <a16:creationId xmlns:a16="http://schemas.microsoft.com/office/drawing/2014/main" id="{FEDFA665-8BB8-9DE3-DA3D-C026881C276C}"/>
              </a:ext>
            </a:extLst>
          </p:cNvPr>
          <p:cNvSpPr txBox="1"/>
          <p:nvPr/>
        </p:nvSpPr>
        <p:spPr>
          <a:xfrm>
            <a:off x="5756397" y="2925604"/>
            <a:ext cx="4665897" cy="4278094"/>
          </a:xfrm>
          <a:prstGeom prst="rect">
            <a:avLst/>
          </a:prstGeom>
          <a:noFill/>
        </p:spPr>
        <p:txBody>
          <a:bodyPr wrap="square" rtlCol="0">
            <a:spAutoFit/>
          </a:bodyPr>
          <a:lstStyle/>
          <a:p>
            <a:pPr algn="ctr"/>
            <a:r>
              <a:rPr lang="fr-FR" sz="2000" b="1" u="sng" dirty="0">
                <a:solidFill>
                  <a:srgbClr val="00B050"/>
                </a:solidFill>
              </a:rPr>
              <a:t>Contacts</a:t>
            </a:r>
            <a:r>
              <a:rPr lang="fr-FR" sz="2000" b="1" dirty="0">
                <a:solidFill>
                  <a:srgbClr val="00B050"/>
                </a:solidFill>
              </a:rPr>
              <a:t> </a:t>
            </a:r>
          </a:p>
          <a:p>
            <a:endParaRPr lang="fr-FR" dirty="0"/>
          </a:p>
          <a:p>
            <a:pPr>
              <a:lnSpc>
                <a:spcPct val="150000"/>
              </a:lnSpc>
            </a:pPr>
            <a:r>
              <a:rPr lang="fr-FR" u="sng" dirty="0"/>
              <a:t>Cyril</a:t>
            </a:r>
            <a:r>
              <a:rPr lang="fr-FR" dirty="0"/>
              <a:t> : </a:t>
            </a:r>
            <a:r>
              <a:rPr lang="fr-FR" dirty="0">
                <a:solidFill>
                  <a:srgbClr val="0070C0"/>
                </a:solidFill>
              </a:rPr>
              <a:t>merrien.fsgt06@gmail.com</a:t>
            </a:r>
            <a:endParaRPr lang="fr-FR" dirty="0">
              <a:solidFill>
                <a:srgbClr val="00B0F0"/>
              </a:solidFill>
            </a:endParaRPr>
          </a:p>
          <a:p>
            <a:pPr>
              <a:lnSpc>
                <a:spcPct val="150000"/>
              </a:lnSpc>
            </a:pPr>
            <a:r>
              <a:rPr lang="fr-FR" u="sng" dirty="0"/>
              <a:t>Guillaume</a:t>
            </a:r>
            <a:r>
              <a:rPr lang="fr-FR" dirty="0"/>
              <a:t> : </a:t>
            </a:r>
            <a:r>
              <a:rPr lang="fr-FR" dirty="0">
                <a:solidFill>
                  <a:srgbClr val="0070C0"/>
                </a:solidFill>
              </a:rPr>
              <a:t>guillaume.fsgt06@gmail.com</a:t>
            </a:r>
          </a:p>
          <a:p>
            <a:pPr>
              <a:lnSpc>
                <a:spcPct val="150000"/>
              </a:lnSpc>
            </a:pPr>
            <a:r>
              <a:rPr lang="fr-FR" u="sng" dirty="0"/>
              <a:t>Commission foot </a:t>
            </a:r>
            <a:r>
              <a:rPr lang="fr-FR" dirty="0"/>
              <a:t>: </a:t>
            </a:r>
            <a:r>
              <a:rPr lang="fr-FR" dirty="0">
                <a:solidFill>
                  <a:srgbClr val="0070C0"/>
                </a:solidFill>
              </a:rPr>
              <a:t>foot06.fsgt@gmail.com</a:t>
            </a:r>
          </a:p>
          <a:p>
            <a:pPr>
              <a:lnSpc>
                <a:spcPct val="150000"/>
              </a:lnSpc>
            </a:pPr>
            <a:r>
              <a:rPr lang="fr-FR" u="sng" dirty="0"/>
              <a:t>Discipline</a:t>
            </a:r>
            <a:r>
              <a:rPr lang="fr-FR" dirty="0"/>
              <a:t> : </a:t>
            </a:r>
            <a:r>
              <a:rPr lang="fr-FR" dirty="0">
                <a:solidFill>
                  <a:srgbClr val="0070C0"/>
                </a:solidFill>
              </a:rPr>
              <a:t>discipline.fsgt06@gmail.com</a:t>
            </a:r>
          </a:p>
          <a:p>
            <a:pPr>
              <a:lnSpc>
                <a:spcPct val="150000"/>
              </a:lnSpc>
            </a:pPr>
            <a:r>
              <a:rPr lang="fr-FR" u="sng" dirty="0"/>
              <a:t>Secrétariat comité </a:t>
            </a:r>
            <a:r>
              <a:rPr lang="fr-FR" dirty="0"/>
              <a:t>: </a:t>
            </a:r>
            <a:r>
              <a:rPr lang="fr-FR" dirty="0">
                <a:solidFill>
                  <a:srgbClr val="0070C0"/>
                </a:solidFill>
                <a:hlinkClick r:id="rId5"/>
              </a:rPr>
              <a:t>fsgt006@gmail.com</a:t>
            </a:r>
            <a:endParaRPr lang="fr-FR" dirty="0">
              <a:solidFill>
                <a:srgbClr val="0070C0"/>
              </a:solidFill>
            </a:endParaRPr>
          </a:p>
          <a:p>
            <a:pPr>
              <a:lnSpc>
                <a:spcPct val="150000"/>
              </a:lnSpc>
            </a:pPr>
            <a:r>
              <a:rPr lang="fr-FR" u="sng" dirty="0">
                <a:latin typeface="+mj-lt"/>
                <a:hlinkClick r:id="rId6">
                  <a:extLst>
                    <a:ext uri="{A12FA001-AC4F-418D-AE19-62706E023703}">
                      <ahyp:hlinkClr xmlns:ahyp="http://schemas.microsoft.com/office/drawing/2018/hyperlinkcolor" val="tx"/>
                    </a:ext>
                  </a:extLst>
                </a:hlinkClick>
              </a:rPr>
              <a:t>Site</a:t>
            </a:r>
            <a:r>
              <a:rPr lang="fr-FR" u="sng" dirty="0">
                <a:latin typeface="AR JULIAN" panose="02000000000000000000"/>
                <a:hlinkClick r:id="rId6">
                  <a:extLst>
                    <a:ext uri="{A12FA001-AC4F-418D-AE19-62706E023703}">
                      <ahyp:hlinkClr xmlns:ahyp="http://schemas.microsoft.com/office/drawing/2018/hyperlinkcolor" val="tx"/>
                    </a:ext>
                  </a:extLst>
                </a:hlinkClick>
              </a:rPr>
              <a:t> : </a:t>
            </a:r>
            <a:r>
              <a:rPr lang="fr-FR" u="sng" dirty="0">
                <a:solidFill>
                  <a:srgbClr val="0000FF"/>
                </a:solidFill>
                <a:latin typeface="AR JULIAN" panose="02000000000000000000"/>
                <a:hlinkClick r:id="rId6">
                  <a:extLst>
                    <a:ext uri="{A12FA001-AC4F-418D-AE19-62706E023703}">
                      <ahyp:hlinkClr xmlns:ahyp="http://schemas.microsoft.com/office/drawing/2018/hyperlinkcolor" val="tx"/>
                    </a:ext>
                  </a:extLst>
                </a:hlinkClick>
              </a:rPr>
              <a:t>www.fsgt06.fr</a:t>
            </a:r>
            <a:endParaRPr lang="fr-FR" u="sng" dirty="0">
              <a:solidFill>
                <a:srgbClr val="0000FF"/>
              </a:solidFill>
              <a:latin typeface="AR JULIAN" panose="02000000000000000000"/>
            </a:endParaRPr>
          </a:p>
          <a:p>
            <a:pPr>
              <a:lnSpc>
                <a:spcPct val="150000"/>
              </a:lnSpc>
            </a:pPr>
            <a:r>
              <a:rPr lang="fr-FR" u="sng" dirty="0">
                <a:latin typeface="+mj-lt"/>
              </a:rPr>
              <a:t>Facebook</a:t>
            </a:r>
            <a:r>
              <a:rPr lang="fr-FR" dirty="0">
                <a:latin typeface="AR JULIAN" panose="02000000000000000000"/>
              </a:rPr>
              <a:t> : </a:t>
            </a:r>
            <a:r>
              <a:rPr lang="fr-FR" dirty="0">
                <a:solidFill>
                  <a:srgbClr val="0070C0"/>
                </a:solidFill>
                <a:latin typeface="AR JULIAN" panose="02000000000000000000"/>
              </a:rPr>
              <a:t>FSGT 06 - Football</a:t>
            </a:r>
          </a:p>
          <a:p>
            <a:pPr>
              <a:lnSpc>
                <a:spcPct val="150000"/>
              </a:lnSpc>
            </a:pPr>
            <a:endParaRPr lang="fr-FR" dirty="0">
              <a:solidFill>
                <a:srgbClr val="0070C0"/>
              </a:solidFill>
            </a:endParaRPr>
          </a:p>
          <a:p>
            <a:endParaRPr lang="fr-FR" dirty="0"/>
          </a:p>
        </p:txBody>
      </p:sp>
    </p:spTree>
    <p:extLst>
      <p:ext uri="{BB962C8B-B14F-4D97-AF65-F5344CB8AC3E}">
        <p14:creationId xmlns:p14="http://schemas.microsoft.com/office/powerpoint/2010/main" val="327987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4235" y="234835"/>
            <a:ext cx="8534400" cy="1507067"/>
          </a:xfrm>
        </p:spPr>
        <p:txBody>
          <a:bodyPr>
            <a:normAutofit/>
          </a:bodyPr>
          <a:lstStyle/>
          <a:p>
            <a:pPr algn="ctr"/>
            <a:r>
              <a:rPr lang="fr-FR" sz="4000" b="1" dirty="0">
                <a:ln w="3175" cmpd="sng">
                  <a:solidFill>
                    <a:schemeClr val="bg1"/>
                  </a:solidFill>
                </a:ln>
                <a:solidFill>
                  <a:schemeClr val="tx2"/>
                </a:solidFill>
                <a:latin typeface="Bookman Old Style" pitchFamily="18" charset="0"/>
              </a:rPr>
              <a:t>Champions 2024/25</a:t>
            </a:r>
            <a:br>
              <a:rPr lang="fr-FR" sz="4000" b="1" dirty="0">
                <a:ln w="3175" cmpd="sng">
                  <a:solidFill>
                    <a:schemeClr val="bg1"/>
                  </a:solidFill>
                </a:ln>
                <a:solidFill>
                  <a:schemeClr val="tx2"/>
                </a:solidFill>
                <a:latin typeface="Bookman Old Style" pitchFamily="18" charset="0"/>
              </a:rPr>
            </a:br>
            <a:endParaRPr lang="fr-FR" sz="4000" dirty="0">
              <a:ln w="3175" cmpd="sng">
                <a:solidFill>
                  <a:schemeClr val="bg1"/>
                </a:solidFill>
              </a:ln>
              <a:solidFill>
                <a:schemeClr val="tx2"/>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14186489"/>
              </p:ext>
            </p:extLst>
          </p:nvPr>
        </p:nvGraphicFramePr>
        <p:xfrm>
          <a:off x="175954" y="1741902"/>
          <a:ext cx="3360348" cy="4781277"/>
        </p:xfrm>
        <a:graphic>
          <a:graphicData uri="http://schemas.openxmlformats.org/drawingml/2006/table">
            <a:tbl>
              <a:tblPr firstRow="1" bandRow="1">
                <a:tableStyleId>{5940675A-B579-460E-94D1-54222C63F5DA}</a:tableStyleId>
              </a:tblPr>
              <a:tblGrid>
                <a:gridCol w="1507374">
                  <a:extLst>
                    <a:ext uri="{9D8B030D-6E8A-4147-A177-3AD203B41FA5}">
                      <a16:colId xmlns:a16="http://schemas.microsoft.com/office/drawing/2014/main" val="20000"/>
                    </a:ext>
                  </a:extLst>
                </a:gridCol>
                <a:gridCol w="1852974">
                  <a:extLst>
                    <a:ext uri="{9D8B030D-6E8A-4147-A177-3AD203B41FA5}">
                      <a16:colId xmlns:a16="http://schemas.microsoft.com/office/drawing/2014/main" val="20001"/>
                    </a:ext>
                  </a:extLst>
                </a:gridCol>
              </a:tblGrid>
              <a:tr h="531253">
                <a:tc>
                  <a:txBody>
                    <a:bodyPr/>
                    <a:lstStyle/>
                    <a:p>
                      <a:r>
                        <a:rPr lang="fr-FR" b="1" dirty="0"/>
                        <a:t>LUNDI A/B</a:t>
                      </a:r>
                    </a:p>
                  </a:txBody>
                  <a:tcPr>
                    <a:solidFill>
                      <a:schemeClr val="bg2">
                        <a:lumMod val="40000"/>
                        <a:lumOff val="60000"/>
                      </a:schemeClr>
                    </a:solidFill>
                  </a:tcPr>
                </a:tc>
                <a:tc>
                  <a:txBody>
                    <a:bodyPr/>
                    <a:lstStyle/>
                    <a:p>
                      <a:pPr algn="ctr"/>
                      <a:r>
                        <a:rPr lang="fr-FR" b="1" dirty="0">
                          <a:solidFill>
                            <a:srgbClr val="00B050"/>
                          </a:solidFill>
                        </a:rPr>
                        <a:t>ZLATAN</a:t>
                      </a:r>
                    </a:p>
                  </a:txBody>
                  <a:tcPr>
                    <a:solidFill>
                      <a:schemeClr val="bg2">
                        <a:lumMod val="40000"/>
                        <a:lumOff val="60000"/>
                      </a:schemeClr>
                    </a:solidFill>
                  </a:tcPr>
                </a:tc>
                <a:extLst>
                  <a:ext uri="{0D108BD9-81ED-4DB2-BD59-A6C34878D82A}">
                    <a16:rowId xmlns:a16="http://schemas.microsoft.com/office/drawing/2014/main" val="10000"/>
                  </a:ext>
                </a:extLst>
              </a:tr>
              <a:tr h="531253">
                <a:tc>
                  <a:txBody>
                    <a:bodyPr/>
                    <a:lstStyle/>
                    <a:p>
                      <a:r>
                        <a:rPr lang="fr-FR" b="1" dirty="0"/>
                        <a:t>LUNDI C</a:t>
                      </a:r>
                    </a:p>
                  </a:txBody>
                  <a:tcPr>
                    <a:solidFill>
                      <a:schemeClr val="bg2">
                        <a:lumMod val="40000"/>
                        <a:lumOff val="60000"/>
                      </a:schemeClr>
                    </a:solidFill>
                  </a:tcPr>
                </a:tc>
                <a:tc>
                  <a:txBody>
                    <a:bodyPr/>
                    <a:lstStyle/>
                    <a:p>
                      <a:pPr algn="ctr"/>
                      <a:r>
                        <a:rPr lang="fr-FR" b="1" dirty="0">
                          <a:solidFill>
                            <a:srgbClr val="00B050"/>
                          </a:solidFill>
                        </a:rPr>
                        <a:t>MONTET 1</a:t>
                      </a:r>
                    </a:p>
                  </a:txBody>
                  <a:tcPr>
                    <a:solidFill>
                      <a:schemeClr val="bg2">
                        <a:lumMod val="40000"/>
                        <a:lumOff val="60000"/>
                      </a:schemeClr>
                    </a:solidFill>
                  </a:tcPr>
                </a:tc>
                <a:extLst>
                  <a:ext uri="{0D108BD9-81ED-4DB2-BD59-A6C34878D82A}">
                    <a16:rowId xmlns:a16="http://schemas.microsoft.com/office/drawing/2014/main" val="10003"/>
                  </a:ext>
                </a:extLst>
              </a:tr>
              <a:tr h="531253">
                <a:tc>
                  <a:txBody>
                    <a:bodyPr/>
                    <a:lstStyle/>
                    <a:p>
                      <a:r>
                        <a:rPr lang="fr-FR" b="1" dirty="0"/>
                        <a:t>LUNDI D</a:t>
                      </a:r>
                    </a:p>
                  </a:txBody>
                  <a:tcPr>
                    <a:solidFill>
                      <a:schemeClr val="bg2">
                        <a:lumMod val="40000"/>
                        <a:lumOff val="60000"/>
                      </a:schemeClr>
                    </a:solidFill>
                  </a:tcPr>
                </a:tc>
                <a:tc>
                  <a:txBody>
                    <a:bodyPr/>
                    <a:lstStyle/>
                    <a:p>
                      <a:pPr algn="ctr"/>
                      <a:r>
                        <a:rPr lang="fr-FR" b="1" dirty="0">
                          <a:solidFill>
                            <a:srgbClr val="00B050"/>
                          </a:solidFill>
                        </a:rPr>
                        <a:t>H.CAGNES</a:t>
                      </a:r>
                    </a:p>
                  </a:txBody>
                  <a:tcPr>
                    <a:solidFill>
                      <a:schemeClr val="bg2">
                        <a:lumMod val="40000"/>
                        <a:lumOff val="60000"/>
                      </a:schemeClr>
                    </a:solidFill>
                  </a:tcPr>
                </a:tc>
                <a:extLst>
                  <a:ext uri="{0D108BD9-81ED-4DB2-BD59-A6C34878D82A}">
                    <a16:rowId xmlns:a16="http://schemas.microsoft.com/office/drawing/2014/main" val="10004"/>
                  </a:ext>
                </a:extLst>
              </a:tr>
              <a:tr h="531253">
                <a:tc>
                  <a:txBody>
                    <a:bodyPr/>
                    <a:lstStyle/>
                    <a:p>
                      <a:r>
                        <a:rPr lang="fr-FR" b="1" dirty="0"/>
                        <a:t>LUNDI</a:t>
                      </a:r>
                      <a:r>
                        <a:rPr lang="fr-FR" b="1" baseline="0" dirty="0"/>
                        <a:t> E</a:t>
                      </a:r>
                      <a:endParaRPr lang="fr-FR" b="1" dirty="0"/>
                    </a:p>
                  </a:txBody>
                  <a:tcPr>
                    <a:solidFill>
                      <a:schemeClr val="bg2">
                        <a:lumMod val="40000"/>
                        <a:lumOff val="60000"/>
                      </a:schemeClr>
                    </a:solidFill>
                  </a:tcPr>
                </a:tc>
                <a:tc>
                  <a:txBody>
                    <a:bodyPr/>
                    <a:lstStyle/>
                    <a:p>
                      <a:pPr algn="ctr"/>
                      <a:r>
                        <a:rPr lang="fr-FR" b="1" dirty="0">
                          <a:solidFill>
                            <a:srgbClr val="00B050"/>
                          </a:solidFill>
                        </a:rPr>
                        <a:t>TOHO 2</a:t>
                      </a:r>
                    </a:p>
                  </a:txBody>
                  <a:tcPr>
                    <a:solidFill>
                      <a:schemeClr val="bg2">
                        <a:lumMod val="40000"/>
                        <a:lumOff val="60000"/>
                      </a:schemeClr>
                    </a:solidFill>
                  </a:tcPr>
                </a:tc>
                <a:extLst>
                  <a:ext uri="{0D108BD9-81ED-4DB2-BD59-A6C34878D82A}">
                    <a16:rowId xmlns:a16="http://schemas.microsoft.com/office/drawing/2014/main" val="10005"/>
                  </a:ext>
                </a:extLst>
              </a:tr>
              <a:tr h="531253">
                <a:tc>
                  <a:txBody>
                    <a:bodyPr/>
                    <a:lstStyle/>
                    <a:p>
                      <a:r>
                        <a:rPr lang="fr-FR" b="1" dirty="0"/>
                        <a:t>LUNDI</a:t>
                      </a:r>
                      <a:r>
                        <a:rPr lang="fr-FR" b="1" baseline="0" dirty="0"/>
                        <a:t> ETS 1</a:t>
                      </a:r>
                      <a:endParaRPr lang="fr-FR" b="1" dirty="0"/>
                    </a:p>
                  </a:txBody>
                  <a:tcPr>
                    <a:solidFill>
                      <a:schemeClr val="bg2">
                        <a:lumMod val="40000"/>
                        <a:lumOff val="60000"/>
                      </a:schemeClr>
                    </a:solidFill>
                  </a:tcPr>
                </a:tc>
                <a:tc>
                  <a:txBody>
                    <a:bodyPr/>
                    <a:lstStyle/>
                    <a:p>
                      <a:pPr algn="ctr"/>
                      <a:r>
                        <a:rPr lang="fr-FR" b="1" dirty="0">
                          <a:solidFill>
                            <a:srgbClr val="00B050"/>
                          </a:solidFill>
                        </a:rPr>
                        <a:t>ARTISTE PAIN</a:t>
                      </a:r>
                    </a:p>
                  </a:txBody>
                  <a:tcPr>
                    <a:solidFill>
                      <a:schemeClr val="bg2">
                        <a:lumMod val="40000"/>
                        <a:lumOff val="60000"/>
                      </a:schemeClr>
                    </a:solidFill>
                  </a:tcPr>
                </a:tc>
                <a:extLst>
                  <a:ext uri="{0D108BD9-81ED-4DB2-BD59-A6C34878D82A}">
                    <a16:rowId xmlns:a16="http://schemas.microsoft.com/office/drawing/2014/main" val="10006"/>
                  </a:ext>
                </a:extLst>
              </a:tr>
              <a:tr h="531253">
                <a:tc>
                  <a:txBody>
                    <a:bodyPr/>
                    <a:lstStyle/>
                    <a:p>
                      <a:r>
                        <a:rPr lang="fr-FR" b="1" dirty="0"/>
                        <a:t>LUNDI</a:t>
                      </a:r>
                      <a:r>
                        <a:rPr lang="fr-FR" b="1" baseline="0" dirty="0"/>
                        <a:t> ETS 2</a:t>
                      </a:r>
                      <a:endParaRPr lang="fr-FR" b="1" dirty="0"/>
                    </a:p>
                  </a:txBody>
                  <a:tcPr>
                    <a:solidFill>
                      <a:schemeClr val="bg2">
                        <a:lumMod val="40000"/>
                        <a:lumOff val="60000"/>
                      </a:schemeClr>
                    </a:solidFill>
                  </a:tcPr>
                </a:tc>
                <a:tc>
                  <a:txBody>
                    <a:bodyPr/>
                    <a:lstStyle/>
                    <a:p>
                      <a:pPr algn="ctr"/>
                      <a:r>
                        <a:rPr lang="fr-FR" b="1" dirty="0">
                          <a:solidFill>
                            <a:srgbClr val="00B050"/>
                          </a:solidFill>
                        </a:rPr>
                        <a:t>RAGNI</a:t>
                      </a:r>
                    </a:p>
                  </a:txBody>
                  <a:tcPr>
                    <a:solidFill>
                      <a:schemeClr val="bg2">
                        <a:lumMod val="40000"/>
                        <a:lumOff val="60000"/>
                      </a:schemeClr>
                    </a:solidFill>
                  </a:tcPr>
                </a:tc>
                <a:extLst>
                  <a:ext uri="{0D108BD9-81ED-4DB2-BD59-A6C34878D82A}">
                    <a16:rowId xmlns:a16="http://schemas.microsoft.com/office/drawing/2014/main" val="10007"/>
                  </a:ext>
                </a:extLst>
              </a:tr>
              <a:tr h="531253">
                <a:tc>
                  <a:txBody>
                    <a:bodyPr/>
                    <a:lstStyle/>
                    <a:p>
                      <a:r>
                        <a:rPr lang="fr-FR" b="1" dirty="0"/>
                        <a:t>LUNDI F</a:t>
                      </a:r>
                    </a:p>
                  </a:txBody>
                  <a:tcPr>
                    <a:solidFill>
                      <a:schemeClr val="bg2">
                        <a:lumMod val="40000"/>
                        <a:lumOff val="60000"/>
                      </a:schemeClr>
                    </a:solidFill>
                  </a:tcPr>
                </a:tc>
                <a:tc>
                  <a:txBody>
                    <a:bodyPr/>
                    <a:lstStyle/>
                    <a:p>
                      <a:pPr algn="ctr"/>
                      <a:r>
                        <a:rPr lang="fr-FR" b="1" dirty="0">
                          <a:solidFill>
                            <a:srgbClr val="00B050"/>
                          </a:solidFill>
                        </a:rPr>
                        <a:t>ES BONSON</a:t>
                      </a:r>
                    </a:p>
                  </a:txBody>
                  <a:tcPr>
                    <a:solidFill>
                      <a:schemeClr val="bg2">
                        <a:lumMod val="40000"/>
                        <a:lumOff val="60000"/>
                      </a:schemeClr>
                    </a:solidFill>
                  </a:tcPr>
                </a:tc>
                <a:extLst>
                  <a:ext uri="{0D108BD9-81ED-4DB2-BD59-A6C34878D82A}">
                    <a16:rowId xmlns:a16="http://schemas.microsoft.com/office/drawing/2014/main" val="716267805"/>
                  </a:ext>
                </a:extLst>
              </a:tr>
              <a:tr h="531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LUNDI G</a:t>
                      </a:r>
                    </a:p>
                  </a:txBody>
                  <a:tcPr>
                    <a:solidFill>
                      <a:schemeClr val="bg2">
                        <a:lumMod val="40000"/>
                        <a:lumOff val="60000"/>
                      </a:schemeClr>
                    </a:solidFill>
                  </a:tcPr>
                </a:tc>
                <a:tc>
                  <a:txBody>
                    <a:bodyPr/>
                    <a:lstStyle/>
                    <a:p>
                      <a:pPr algn="ctr"/>
                      <a:r>
                        <a:rPr lang="fr-FR" b="1" dirty="0">
                          <a:solidFill>
                            <a:srgbClr val="00B050"/>
                          </a:solidFill>
                        </a:rPr>
                        <a:t>US ISOLA</a:t>
                      </a:r>
                    </a:p>
                  </a:txBody>
                  <a:tcPr>
                    <a:solidFill>
                      <a:schemeClr val="bg2">
                        <a:lumMod val="40000"/>
                        <a:lumOff val="60000"/>
                      </a:schemeClr>
                    </a:solidFill>
                  </a:tcPr>
                </a:tc>
                <a:extLst>
                  <a:ext uri="{0D108BD9-81ED-4DB2-BD59-A6C34878D82A}">
                    <a16:rowId xmlns:a16="http://schemas.microsoft.com/office/drawing/2014/main" val="3122566908"/>
                  </a:ext>
                </a:extLst>
              </a:tr>
              <a:tr h="531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LUNDI H</a:t>
                      </a:r>
                    </a:p>
                  </a:txBody>
                  <a:tcPr>
                    <a:solidFill>
                      <a:schemeClr val="bg2">
                        <a:lumMod val="40000"/>
                        <a:lumOff val="60000"/>
                      </a:schemeClr>
                    </a:solidFill>
                  </a:tcPr>
                </a:tc>
                <a:tc>
                  <a:txBody>
                    <a:bodyPr/>
                    <a:lstStyle/>
                    <a:p>
                      <a:pPr algn="ctr"/>
                      <a:r>
                        <a:rPr lang="fr-FR" b="1" dirty="0">
                          <a:solidFill>
                            <a:srgbClr val="00B050"/>
                          </a:solidFill>
                        </a:rPr>
                        <a:t>NICOISE 2</a:t>
                      </a:r>
                    </a:p>
                  </a:txBody>
                  <a:tcPr>
                    <a:solidFill>
                      <a:schemeClr val="bg2">
                        <a:lumMod val="40000"/>
                        <a:lumOff val="60000"/>
                      </a:schemeClr>
                    </a:solidFill>
                  </a:tcPr>
                </a:tc>
                <a:extLst>
                  <a:ext uri="{0D108BD9-81ED-4DB2-BD59-A6C34878D82A}">
                    <a16:rowId xmlns:a16="http://schemas.microsoft.com/office/drawing/2014/main" val="1715110696"/>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1997492544"/>
              </p:ext>
            </p:extLst>
          </p:nvPr>
        </p:nvGraphicFramePr>
        <p:xfrm>
          <a:off x="3660696" y="1741902"/>
          <a:ext cx="3570528" cy="4772230"/>
        </p:xfrm>
        <a:graphic>
          <a:graphicData uri="http://schemas.openxmlformats.org/drawingml/2006/table">
            <a:tbl>
              <a:tblPr firstRow="1" bandRow="1">
                <a:tableStyleId>{5940675A-B579-460E-94D1-54222C63F5DA}</a:tableStyleId>
              </a:tblPr>
              <a:tblGrid>
                <a:gridCol w="1677864">
                  <a:extLst>
                    <a:ext uri="{9D8B030D-6E8A-4147-A177-3AD203B41FA5}">
                      <a16:colId xmlns:a16="http://schemas.microsoft.com/office/drawing/2014/main" val="20000"/>
                    </a:ext>
                  </a:extLst>
                </a:gridCol>
                <a:gridCol w="1892664">
                  <a:extLst>
                    <a:ext uri="{9D8B030D-6E8A-4147-A177-3AD203B41FA5}">
                      <a16:colId xmlns:a16="http://schemas.microsoft.com/office/drawing/2014/main" val="20001"/>
                    </a:ext>
                  </a:extLst>
                </a:gridCol>
              </a:tblGrid>
              <a:tr h="531253">
                <a:tc>
                  <a:txBody>
                    <a:bodyPr/>
                    <a:lstStyle/>
                    <a:p>
                      <a:r>
                        <a:rPr lang="fr-FR" b="1" dirty="0"/>
                        <a:t>VET LUNDI A</a:t>
                      </a:r>
                    </a:p>
                  </a:txBody>
                  <a:tcPr>
                    <a:solidFill>
                      <a:schemeClr val="bg2">
                        <a:lumMod val="40000"/>
                        <a:lumOff val="60000"/>
                      </a:schemeClr>
                    </a:solidFill>
                  </a:tcPr>
                </a:tc>
                <a:tc>
                  <a:txBody>
                    <a:bodyPr/>
                    <a:lstStyle/>
                    <a:p>
                      <a:pPr algn="ctr"/>
                      <a:r>
                        <a:rPr lang="fr-FR" b="1" dirty="0">
                          <a:solidFill>
                            <a:srgbClr val="7030A0"/>
                          </a:solidFill>
                        </a:rPr>
                        <a:t>ECMV 1</a:t>
                      </a:r>
                    </a:p>
                  </a:txBody>
                  <a:tcPr>
                    <a:solidFill>
                      <a:schemeClr val="bg2">
                        <a:lumMod val="40000"/>
                        <a:lumOff val="60000"/>
                      </a:schemeClr>
                    </a:solidFill>
                  </a:tcPr>
                </a:tc>
                <a:extLst>
                  <a:ext uri="{0D108BD9-81ED-4DB2-BD59-A6C34878D82A}">
                    <a16:rowId xmlns:a16="http://schemas.microsoft.com/office/drawing/2014/main" val="10000"/>
                  </a:ext>
                </a:extLst>
              </a:tr>
              <a:tr h="531253">
                <a:tc>
                  <a:txBody>
                    <a:bodyPr/>
                    <a:lstStyle/>
                    <a:p>
                      <a:r>
                        <a:rPr lang="fr-FR" b="1" dirty="0"/>
                        <a:t>VET LUND B</a:t>
                      </a:r>
                    </a:p>
                  </a:txBody>
                  <a:tcPr>
                    <a:solidFill>
                      <a:schemeClr val="bg2">
                        <a:lumMod val="40000"/>
                        <a:lumOff val="60000"/>
                      </a:schemeClr>
                    </a:solidFill>
                  </a:tcPr>
                </a:tc>
                <a:tc>
                  <a:txBody>
                    <a:bodyPr/>
                    <a:lstStyle/>
                    <a:p>
                      <a:pPr algn="ctr"/>
                      <a:r>
                        <a:rPr lang="fr-FR" b="1" dirty="0">
                          <a:solidFill>
                            <a:srgbClr val="7030A0"/>
                          </a:solidFill>
                        </a:rPr>
                        <a:t>AMIS OLIVE 2</a:t>
                      </a:r>
                    </a:p>
                  </a:txBody>
                  <a:tcPr>
                    <a:solidFill>
                      <a:schemeClr val="bg2">
                        <a:lumMod val="40000"/>
                        <a:lumOff val="60000"/>
                      </a:schemeClr>
                    </a:solidFill>
                  </a:tcPr>
                </a:tc>
                <a:extLst>
                  <a:ext uri="{0D108BD9-81ED-4DB2-BD59-A6C34878D82A}">
                    <a16:rowId xmlns:a16="http://schemas.microsoft.com/office/drawing/2014/main" val="10003"/>
                  </a:ext>
                </a:extLst>
              </a:tr>
              <a:tr h="531253">
                <a:tc>
                  <a:txBody>
                    <a:bodyPr/>
                    <a:lstStyle/>
                    <a:p>
                      <a:r>
                        <a:rPr lang="fr-FR" b="1" dirty="0"/>
                        <a:t>VET LUNDI C</a:t>
                      </a:r>
                    </a:p>
                  </a:txBody>
                  <a:tcPr>
                    <a:solidFill>
                      <a:schemeClr val="bg2">
                        <a:lumMod val="40000"/>
                        <a:lumOff val="60000"/>
                      </a:schemeClr>
                    </a:solidFill>
                  </a:tcPr>
                </a:tc>
                <a:tc>
                  <a:txBody>
                    <a:bodyPr/>
                    <a:lstStyle/>
                    <a:p>
                      <a:pPr algn="ctr"/>
                      <a:endParaRPr lang="fr-FR" b="1" dirty="0">
                        <a:solidFill>
                          <a:srgbClr val="7030A0"/>
                        </a:solidFill>
                      </a:endParaRPr>
                    </a:p>
                  </a:txBody>
                  <a:tcPr>
                    <a:solidFill>
                      <a:schemeClr val="bg2">
                        <a:lumMod val="40000"/>
                        <a:lumOff val="60000"/>
                      </a:schemeClr>
                    </a:solidFill>
                  </a:tcPr>
                </a:tc>
                <a:extLst>
                  <a:ext uri="{0D108BD9-81ED-4DB2-BD59-A6C34878D82A}">
                    <a16:rowId xmlns:a16="http://schemas.microsoft.com/office/drawing/2014/main" val="10004"/>
                  </a:ext>
                </a:extLst>
              </a:tr>
              <a:tr h="522206">
                <a:tc>
                  <a:txBody>
                    <a:bodyPr/>
                    <a:lstStyle/>
                    <a:p>
                      <a:r>
                        <a:rPr lang="fr-FR" b="1" dirty="0"/>
                        <a:t>VET LUNDI D</a:t>
                      </a:r>
                    </a:p>
                  </a:txBody>
                  <a:tcPr>
                    <a:solidFill>
                      <a:schemeClr val="bg2">
                        <a:lumMod val="40000"/>
                        <a:lumOff val="60000"/>
                      </a:schemeClr>
                    </a:solidFill>
                  </a:tcPr>
                </a:tc>
                <a:tc>
                  <a:txBody>
                    <a:bodyPr/>
                    <a:lstStyle/>
                    <a:p>
                      <a:pPr algn="ctr"/>
                      <a:r>
                        <a:rPr lang="fr-FR" b="1" dirty="0">
                          <a:solidFill>
                            <a:srgbClr val="7030A0"/>
                          </a:solidFill>
                        </a:rPr>
                        <a:t>TOURRETTE FC</a:t>
                      </a:r>
                    </a:p>
                  </a:txBody>
                  <a:tcPr>
                    <a:solidFill>
                      <a:schemeClr val="bg2">
                        <a:lumMod val="40000"/>
                        <a:lumOff val="60000"/>
                      </a:schemeClr>
                    </a:solidFill>
                  </a:tcPr>
                </a:tc>
                <a:extLst>
                  <a:ext uri="{0D108BD9-81ED-4DB2-BD59-A6C34878D82A}">
                    <a16:rowId xmlns:a16="http://schemas.microsoft.com/office/drawing/2014/main" val="10006"/>
                  </a:ext>
                </a:extLst>
              </a:tr>
              <a:tr h="531253">
                <a:tc>
                  <a:txBody>
                    <a:bodyPr/>
                    <a:lstStyle/>
                    <a:p>
                      <a:r>
                        <a:rPr lang="fr-FR" b="1" dirty="0"/>
                        <a:t>SUP-VET A</a:t>
                      </a:r>
                    </a:p>
                  </a:txBody>
                  <a:tcPr>
                    <a:solidFill>
                      <a:schemeClr val="bg2">
                        <a:lumMod val="40000"/>
                        <a:lumOff val="60000"/>
                      </a:schemeClr>
                    </a:solidFill>
                  </a:tcPr>
                </a:tc>
                <a:tc>
                  <a:txBody>
                    <a:bodyPr/>
                    <a:lstStyle/>
                    <a:p>
                      <a:pPr algn="ctr"/>
                      <a:endParaRPr lang="fr-FR" b="1" dirty="0">
                        <a:solidFill>
                          <a:schemeClr val="accent6">
                            <a:lumMod val="75000"/>
                          </a:schemeClr>
                        </a:solidFill>
                      </a:endParaRPr>
                    </a:p>
                  </a:txBody>
                  <a:tcPr>
                    <a:solidFill>
                      <a:schemeClr val="bg2">
                        <a:lumMod val="40000"/>
                        <a:lumOff val="60000"/>
                      </a:schemeClr>
                    </a:solidFill>
                  </a:tcPr>
                </a:tc>
                <a:extLst>
                  <a:ext uri="{0D108BD9-81ED-4DB2-BD59-A6C34878D82A}">
                    <a16:rowId xmlns:a16="http://schemas.microsoft.com/office/drawing/2014/main" val="10007"/>
                  </a:ext>
                </a:extLst>
              </a:tr>
              <a:tr h="531253">
                <a:tc>
                  <a:txBody>
                    <a:bodyPr/>
                    <a:lstStyle/>
                    <a:p>
                      <a:r>
                        <a:rPr lang="fr-FR" b="1" dirty="0"/>
                        <a:t>SUP-VET B</a:t>
                      </a:r>
                    </a:p>
                  </a:txBody>
                  <a:tcPr>
                    <a:solidFill>
                      <a:schemeClr val="bg2">
                        <a:lumMod val="40000"/>
                        <a:lumOff val="60000"/>
                      </a:schemeClr>
                    </a:solidFill>
                  </a:tcPr>
                </a:tc>
                <a:tc>
                  <a:txBody>
                    <a:bodyPr/>
                    <a:lstStyle/>
                    <a:p>
                      <a:pPr algn="ctr"/>
                      <a:r>
                        <a:rPr lang="fr-FR" b="1" dirty="0">
                          <a:solidFill>
                            <a:srgbClr val="C00000"/>
                          </a:solidFill>
                        </a:rPr>
                        <a:t>DLSI</a:t>
                      </a:r>
                    </a:p>
                  </a:txBody>
                  <a:tcPr>
                    <a:solidFill>
                      <a:schemeClr val="bg2">
                        <a:lumMod val="40000"/>
                        <a:lumOff val="60000"/>
                      </a:schemeClr>
                    </a:solidFill>
                  </a:tcPr>
                </a:tc>
                <a:extLst>
                  <a:ext uri="{0D108BD9-81ED-4DB2-BD59-A6C34878D82A}">
                    <a16:rowId xmlns:a16="http://schemas.microsoft.com/office/drawing/2014/main" val="162941393"/>
                  </a:ext>
                </a:extLst>
              </a:tr>
              <a:tr h="531253">
                <a:tc>
                  <a:txBody>
                    <a:bodyPr/>
                    <a:lstStyle/>
                    <a:p>
                      <a:r>
                        <a:rPr lang="fr-FR" b="1" dirty="0"/>
                        <a:t>VENDREDI </a:t>
                      </a:r>
                    </a:p>
                  </a:txBody>
                  <a:tcPr>
                    <a:solidFill>
                      <a:schemeClr val="bg2">
                        <a:lumMod val="40000"/>
                        <a:lumOff val="60000"/>
                      </a:schemeClr>
                    </a:solidFill>
                  </a:tcPr>
                </a:tc>
                <a:tc>
                  <a:txBody>
                    <a:bodyPr/>
                    <a:lstStyle/>
                    <a:p>
                      <a:pPr algn="ctr"/>
                      <a:r>
                        <a:rPr lang="fr-FR" b="1" dirty="0">
                          <a:solidFill>
                            <a:srgbClr val="0070C0"/>
                          </a:solidFill>
                        </a:rPr>
                        <a:t>CARRAS 5</a:t>
                      </a:r>
                    </a:p>
                  </a:txBody>
                  <a:tcPr>
                    <a:solidFill>
                      <a:schemeClr val="bg2">
                        <a:lumMod val="40000"/>
                        <a:lumOff val="60000"/>
                      </a:schemeClr>
                    </a:solidFill>
                  </a:tcPr>
                </a:tc>
                <a:extLst>
                  <a:ext uri="{0D108BD9-81ED-4DB2-BD59-A6C34878D82A}">
                    <a16:rowId xmlns:a16="http://schemas.microsoft.com/office/drawing/2014/main" val="413020386"/>
                  </a:ext>
                </a:extLst>
              </a:tr>
              <a:tr h="531253">
                <a:tc>
                  <a:txBody>
                    <a:bodyPr/>
                    <a:lstStyle/>
                    <a:p>
                      <a:r>
                        <a:rPr lang="fr-FR" b="1" dirty="0"/>
                        <a:t>VET VEND</a:t>
                      </a:r>
                      <a:r>
                        <a:rPr lang="fr-FR" b="1" baseline="0" dirty="0"/>
                        <a:t> A</a:t>
                      </a:r>
                      <a:endParaRPr lang="fr-FR" b="1" dirty="0"/>
                    </a:p>
                  </a:txBody>
                  <a:tcPr>
                    <a:solidFill>
                      <a:schemeClr val="bg2">
                        <a:lumMod val="40000"/>
                        <a:lumOff val="60000"/>
                      </a:schemeClr>
                    </a:solidFill>
                  </a:tcPr>
                </a:tc>
                <a:tc>
                  <a:txBody>
                    <a:bodyPr/>
                    <a:lstStyle/>
                    <a:p>
                      <a:pPr algn="ctr"/>
                      <a:r>
                        <a:rPr lang="fr-FR" b="1" dirty="0">
                          <a:solidFill>
                            <a:schemeClr val="accent6">
                              <a:lumMod val="75000"/>
                            </a:schemeClr>
                          </a:solidFill>
                        </a:rPr>
                        <a:t>ECMV 4</a:t>
                      </a:r>
                    </a:p>
                  </a:txBody>
                  <a:tcPr>
                    <a:solidFill>
                      <a:schemeClr val="bg2">
                        <a:lumMod val="40000"/>
                        <a:lumOff val="60000"/>
                      </a:schemeClr>
                    </a:solidFill>
                  </a:tcPr>
                </a:tc>
                <a:extLst>
                  <a:ext uri="{0D108BD9-81ED-4DB2-BD59-A6C34878D82A}">
                    <a16:rowId xmlns:a16="http://schemas.microsoft.com/office/drawing/2014/main" val="3858852191"/>
                  </a:ext>
                </a:extLst>
              </a:tr>
              <a:tr h="531253">
                <a:tc>
                  <a:txBody>
                    <a:bodyPr/>
                    <a:lstStyle/>
                    <a:p>
                      <a:r>
                        <a:rPr lang="fr-FR" b="1" dirty="0"/>
                        <a:t>VET VEND B</a:t>
                      </a:r>
                    </a:p>
                  </a:txBody>
                  <a:tcPr>
                    <a:solidFill>
                      <a:schemeClr val="bg2">
                        <a:lumMod val="40000"/>
                        <a:lumOff val="60000"/>
                      </a:schemeClr>
                    </a:solidFill>
                  </a:tcPr>
                </a:tc>
                <a:tc>
                  <a:txBody>
                    <a:bodyPr/>
                    <a:lstStyle/>
                    <a:p>
                      <a:pPr algn="ctr"/>
                      <a:r>
                        <a:rPr lang="fr-FR" b="1" dirty="0">
                          <a:solidFill>
                            <a:schemeClr val="accent6">
                              <a:lumMod val="75000"/>
                            </a:schemeClr>
                          </a:solidFill>
                        </a:rPr>
                        <a:t>CARRAS 7</a:t>
                      </a:r>
                    </a:p>
                  </a:txBody>
                  <a:tcPr>
                    <a:solidFill>
                      <a:schemeClr val="bg2">
                        <a:lumMod val="40000"/>
                        <a:lumOff val="60000"/>
                      </a:schemeClr>
                    </a:solidFill>
                  </a:tcPr>
                </a:tc>
                <a:extLst>
                  <a:ext uri="{0D108BD9-81ED-4DB2-BD59-A6C34878D82A}">
                    <a16:rowId xmlns:a16="http://schemas.microsoft.com/office/drawing/2014/main" val="4180611604"/>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3994112507"/>
              </p:ext>
            </p:extLst>
          </p:nvPr>
        </p:nvGraphicFramePr>
        <p:xfrm>
          <a:off x="7334826" y="2846879"/>
          <a:ext cx="3414454" cy="1534728"/>
        </p:xfrm>
        <a:graphic>
          <a:graphicData uri="http://schemas.openxmlformats.org/drawingml/2006/table">
            <a:tbl>
              <a:tblPr firstRow="1" bandRow="1">
                <a:tableStyleId>{5940675A-B579-460E-94D1-54222C63F5DA}</a:tableStyleId>
              </a:tblPr>
              <a:tblGrid>
                <a:gridCol w="1465197">
                  <a:extLst>
                    <a:ext uri="{9D8B030D-6E8A-4147-A177-3AD203B41FA5}">
                      <a16:colId xmlns:a16="http://schemas.microsoft.com/office/drawing/2014/main" val="20000"/>
                    </a:ext>
                  </a:extLst>
                </a:gridCol>
                <a:gridCol w="1949257">
                  <a:extLst>
                    <a:ext uri="{9D8B030D-6E8A-4147-A177-3AD203B41FA5}">
                      <a16:colId xmlns:a16="http://schemas.microsoft.com/office/drawing/2014/main" val="20001"/>
                    </a:ext>
                  </a:extLst>
                </a:gridCol>
              </a:tblGrid>
              <a:tr h="498786">
                <a:tc>
                  <a:txBody>
                    <a:bodyPr/>
                    <a:lstStyle/>
                    <a:p>
                      <a:r>
                        <a:rPr lang="fr-FR" b="1" dirty="0"/>
                        <a:t>OUEST A1</a:t>
                      </a:r>
                    </a:p>
                  </a:txBody>
                  <a:tcPr>
                    <a:solidFill>
                      <a:schemeClr val="bg2">
                        <a:lumMod val="40000"/>
                        <a:lumOff val="60000"/>
                      </a:schemeClr>
                    </a:solidFill>
                  </a:tcPr>
                </a:tc>
                <a:tc>
                  <a:txBody>
                    <a:bodyPr/>
                    <a:lstStyle/>
                    <a:p>
                      <a:pPr algn="ctr"/>
                      <a:r>
                        <a:rPr lang="fr-FR" b="1" dirty="0">
                          <a:solidFill>
                            <a:srgbClr val="FF00FF"/>
                          </a:solidFill>
                        </a:rPr>
                        <a:t>AS DES COPAINS</a:t>
                      </a:r>
                    </a:p>
                  </a:txBody>
                  <a:tcPr>
                    <a:solidFill>
                      <a:schemeClr val="bg2">
                        <a:lumMod val="40000"/>
                        <a:lumOff val="60000"/>
                      </a:schemeClr>
                    </a:solidFill>
                  </a:tcPr>
                </a:tc>
                <a:extLst>
                  <a:ext uri="{0D108BD9-81ED-4DB2-BD59-A6C34878D82A}">
                    <a16:rowId xmlns:a16="http://schemas.microsoft.com/office/drawing/2014/main" val="10002"/>
                  </a:ext>
                </a:extLst>
              </a:tr>
              <a:tr h="498786">
                <a:tc>
                  <a:txBody>
                    <a:bodyPr/>
                    <a:lstStyle/>
                    <a:p>
                      <a:r>
                        <a:rPr lang="fr-FR" b="1" dirty="0"/>
                        <a:t>OUEST A2</a:t>
                      </a:r>
                    </a:p>
                  </a:txBody>
                  <a:tcPr>
                    <a:solidFill>
                      <a:schemeClr val="bg2">
                        <a:lumMod val="40000"/>
                        <a:lumOff val="60000"/>
                      </a:schemeClr>
                    </a:solidFill>
                  </a:tcPr>
                </a:tc>
                <a:tc>
                  <a:txBody>
                    <a:bodyPr/>
                    <a:lstStyle/>
                    <a:p>
                      <a:pPr algn="ctr"/>
                      <a:r>
                        <a:rPr lang="fr-FR" b="1" dirty="0">
                          <a:solidFill>
                            <a:srgbClr val="FF00FF"/>
                          </a:solidFill>
                        </a:rPr>
                        <a:t>ST CEZAIRE</a:t>
                      </a:r>
                    </a:p>
                  </a:txBody>
                  <a:tcPr>
                    <a:solidFill>
                      <a:schemeClr val="bg2">
                        <a:lumMod val="40000"/>
                        <a:lumOff val="60000"/>
                      </a:schemeClr>
                    </a:solidFill>
                  </a:tcPr>
                </a:tc>
                <a:extLst>
                  <a:ext uri="{0D108BD9-81ED-4DB2-BD59-A6C34878D82A}">
                    <a16:rowId xmlns:a16="http://schemas.microsoft.com/office/drawing/2014/main" val="767819582"/>
                  </a:ext>
                </a:extLst>
              </a:tr>
              <a:tr h="537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OUEST B</a:t>
                      </a:r>
                    </a:p>
                  </a:txBody>
                  <a:tcPr>
                    <a:solidFill>
                      <a:schemeClr val="bg2">
                        <a:lumMod val="40000"/>
                        <a:lumOff val="60000"/>
                      </a:schemeClr>
                    </a:solidFill>
                  </a:tcPr>
                </a:tc>
                <a:tc>
                  <a:txBody>
                    <a:bodyPr/>
                    <a:lstStyle/>
                    <a:p>
                      <a:pPr algn="ctr"/>
                      <a:r>
                        <a:rPr lang="fr-FR" b="1" dirty="0">
                          <a:solidFill>
                            <a:srgbClr val="00B0F0"/>
                          </a:solidFill>
                        </a:rPr>
                        <a:t>FONTONNE BOB</a:t>
                      </a:r>
                    </a:p>
                  </a:txBody>
                  <a:tcPr>
                    <a:solidFill>
                      <a:schemeClr val="bg2">
                        <a:lumMod val="40000"/>
                        <a:lumOff val="60000"/>
                      </a:schemeClr>
                    </a:solidFill>
                  </a:tcPr>
                </a:tc>
                <a:extLst>
                  <a:ext uri="{0D108BD9-81ED-4DB2-BD59-A6C34878D82A}">
                    <a16:rowId xmlns:a16="http://schemas.microsoft.com/office/drawing/2014/main" val="10004"/>
                  </a:ext>
                </a:extLst>
              </a:tr>
            </a:tbl>
          </a:graphicData>
        </a:graphic>
      </p:graphicFrame>
      <p:pic>
        <p:nvPicPr>
          <p:cNvPr id="3" name="Image 2">
            <a:extLst>
              <a:ext uri="{FF2B5EF4-FFF2-40B4-BE49-F238E27FC236}">
                <a16:creationId xmlns:a16="http://schemas.microsoft.com/office/drawing/2014/main" id="{8646F0EA-FACE-5985-C5B9-5099E23D0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pic>
        <p:nvPicPr>
          <p:cNvPr id="8" name="Image 7">
            <a:extLst>
              <a:ext uri="{FF2B5EF4-FFF2-40B4-BE49-F238E27FC236}">
                <a16:creationId xmlns:a16="http://schemas.microsoft.com/office/drawing/2014/main" id="{119FA755-C042-5E62-0141-C90C27FE24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0751" y="4537153"/>
            <a:ext cx="1976980" cy="1976980"/>
          </a:xfrm>
          <a:prstGeom prst="rect">
            <a:avLst/>
          </a:prstGeom>
        </p:spPr>
      </p:pic>
    </p:spTree>
    <p:extLst>
      <p:ext uri="{BB962C8B-B14F-4D97-AF65-F5344CB8AC3E}">
        <p14:creationId xmlns:p14="http://schemas.microsoft.com/office/powerpoint/2010/main" val="292519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90694" y="486833"/>
            <a:ext cx="10507836" cy="1341968"/>
          </a:xfrm>
          <a:ln>
            <a:noFill/>
          </a:ln>
        </p:spPr>
        <p:txBody>
          <a:bodyPr>
            <a:normAutofit/>
          </a:bodyPr>
          <a:lstStyle/>
          <a:p>
            <a:pPr algn="ctr"/>
            <a:r>
              <a:rPr lang="fr-FR" sz="4000" b="1" dirty="0">
                <a:ln w="3175" cmpd="sng">
                  <a:solidFill>
                    <a:schemeClr val="bg1"/>
                  </a:solidFill>
                </a:ln>
                <a:solidFill>
                  <a:schemeClr val="tx2"/>
                </a:solidFill>
                <a:latin typeface="Bookman Old Style" pitchFamily="18" charset="0"/>
              </a:rPr>
              <a:t>COMMISSION FOOTBALL</a:t>
            </a:r>
            <a:br>
              <a:rPr lang="fr-FR" sz="4000" b="1" dirty="0">
                <a:solidFill>
                  <a:schemeClr val="tx2"/>
                </a:solidFill>
                <a:latin typeface="Bookman Old Style" pitchFamily="18" charset="0"/>
              </a:rPr>
            </a:br>
            <a:endParaRPr lang="fr-FR" sz="4000" dirty="0">
              <a:solidFill>
                <a:schemeClr val="tx2"/>
              </a:solidFill>
            </a:endParaRPr>
          </a:p>
        </p:txBody>
      </p:sp>
      <p:sp>
        <p:nvSpPr>
          <p:cNvPr id="3" name="Espace réservé du contenu 2"/>
          <p:cNvSpPr>
            <a:spLocks noGrp="1"/>
          </p:cNvSpPr>
          <p:nvPr>
            <p:ph idx="1"/>
          </p:nvPr>
        </p:nvSpPr>
        <p:spPr>
          <a:xfrm>
            <a:off x="540326" y="1620981"/>
            <a:ext cx="9996055" cy="4788403"/>
          </a:xfrm>
        </p:spPr>
        <p:txBody>
          <a:bodyPr>
            <a:normAutofit fontScale="55000" lnSpcReduction="20000"/>
          </a:bodyPr>
          <a:lstStyle/>
          <a:p>
            <a:pPr marL="274320" indent="-274320">
              <a:lnSpc>
                <a:spcPct val="80000"/>
              </a:lnSpc>
              <a:spcAft>
                <a:spcPts val="0"/>
              </a:spcAft>
              <a:buNone/>
              <a:defRPr/>
            </a:pPr>
            <a:r>
              <a:rPr lang="fr-FR" sz="3000" b="1" u="sng" dirty="0">
                <a:solidFill>
                  <a:schemeClr val="tx1"/>
                </a:solidFill>
                <a:latin typeface="AR JULIAN" panose="02000000000000000000" pitchFamily="2" charset="0"/>
              </a:rPr>
              <a:t>Responsables </a:t>
            </a:r>
            <a:r>
              <a:rPr lang="fr-FR" sz="3000" b="1" u="sng" dirty="0">
                <a:latin typeface="AR JULIAN" panose="02000000000000000000" pitchFamily="2" charset="0"/>
              </a:rPr>
              <a:t>Activ</a:t>
            </a:r>
            <a:r>
              <a:rPr lang="fr-FR" sz="3000" b="1" u="sng" dirty="0">
                <a:solidFill>
                  <a:schemeClr val="tx1"/>
                </a:solidFill>
                <a:latin typeface="AR JULIAN" panose="02000000000000000000" pitchFamily="2" charset="0"/>
              </a:rPr>
              <a:t>ité </a:t>
            </a:r>
            <a:r>
              <a:rPr lang="fr-FR" sz="3000" b="1" u="sng" dirty="0">
                <a:latin typeface="AR JULIAN" panose="02000000000000000000" pitchFamily="2" charset="0"/>
              </a:rPr>
              <a:t>F</a:t>
            </a:r>
            <a:r>
              <a:rPr lang="fr-FR" sz="3000" b="1" u="sng" dirty="0">
                <a:solidFill>
                  <a:schemeClr val="tx1"/>
                </a:solidFill>
                <a:latin typeface="AR JULIAN" panose="02000000000000000000" pitchFamily="2" charset="0"/>
              </a:rPr>
              <a:t>ootball:</a:t>
            </a:r>
          </a:p>
          <a:p>
            <a:pPr marL="274320" indent="-274320">
              <a:lnSpc>
                <a:spcPct val="80000"/>
              </a:lnSpc>
              <a:spcAft>
                <a:spcPts val="0"/>
              </a:spcAft>
              <a:buNone/>
              <a:defRPr/>
            </a:pPr>
            <a:endParaRPr lang="fr-FR" sz="3000" b="1" dirty="0">
              <a:solidFill>
                <a:schemeClr val="tx1"/>
              </a:solidFill>
              <a:latin typeface="Bookman Old Style" pitchFamily="18" charset="0"/>
            </a:endParaRPr>
          </a:p>
          <a:p>
            <a:pPr marL="274320" indent="-274320">
              <a:lnSpc>
                <a:spcPct val="80000"/>
              </a:lnSpc>
              <a:spcAft>
                <a:spcPts val="0"/>
              </a:spcAft>
              <a:buNone/>
              <a:defRPr/>
            </a:pPr>
            <a:r>
              <a:rPr lang="fr-FR" sz="3000" dirty="0">
                <a:solidFill>
                  <a:schemeClr val="tx1"/>
                </a:solidFill>
                <a:latin typeface="AR JULIAN" panose="02000000000000000000" pitchFamily="2" charset="0"/>
              </a:rPr>
              <a:t>MERRIEN Cyril (Lundi) - TASSY Guillaume (Vendredi/Secteur Ouest)</a:t>
            </a:r>
          </a:p>
          <a:p>
            <a:pPr marL="274320" indent="-274320">
              <a:lnSpc>
                <a:spcPct val="80000"/>
              </a:lnSpc>
              <a:spcAft>
                <a:spcPts val="0"/>
              </a:spcAft>
              <a:buNone/>
              <a:defRPr/>
            </a:pPr>
            <a:endParaRPr lang="fr-FR" sz="3000" b="1" dirty="0">
              <a:solidFill>
                <a:schemeClr val="tx1"/>
              </a:solidFill>
              <a:latin typeface="AR JULIAN" panose="02000000000000000000" pitchFamily="2" charset="0"/>
            </a:endParaRPr>
          </a:p>
          <a:p>
            <a:pPr marL="274320" indent="-274320">
              <a:lnSpc>
                <a:spcPct val="80000"/>
              </a:lnSpc>
              <a:buNone/>
              <a:defRPr/>
            </a:pPr>
            <a:r>
              <a:rPr lang="fr-FR" sz="3000" b="1" u="sng" dirty="0">
                <a:solidFill>
                  <a:schemeClr val="tx1"/>
                </a:solidFill>
                <a:latin typeface="AR JULIAN" panose="02000000000000000000" pitchFamily="2" charset="0"/>
              </a:rPr>
              <a:t>Membres bénévoles :</a:t>
            </a:r>
            <a:endParaRPr lang="fr-FR" sz="3000" b="1" dirty="0">
              <a:solidFill>
                <a:schemeClr val="tx1"/>
              </a:solidFill>
              <a:latin typeface="AR JULIAN" panose="02000000000000000000" pitchFamily="2" charset="0"/>
            </a:endParaRPr>
          </a:p>
          <a:p>
            <a:pPr marL="274320" indent="-274320">
              <a:lnSpc>
                <a:spcPct val="80000"/>
              </a:lnSpc>
              <a:spcAft>
                <a:spcPts val="0"/>
              </a:spcAft>
              <a:buNone/>
              <a:defRPr/>
            </a:pPr>
            <a:endParaRPr lang="fr-FR" sz="3000" b="1" dirty="0">
              <a:solidFill>
                <a:schemeClr val="tx1"/>
              </a:solidFill>
              <a:latin typeface="AR JULIAN" panose="02000000000000000000" pitchFamily="2" charset="0"/>
            </a:endParaRPr>
          </a:p>
          <a:p>
            <a:pPr marL="274320" indent="-274320">
              <a:lnSpc>
                <a:spcPct val="80000"/>
              </a:lnSpc>
              <a:spcAft>
                <a:spcPts val="0"/>
              </a:spcAft>
              <a:buNone/>
              <a:defRPr/>
            </a:pPr>
            <a:r>
              <a:rPr lang="fr-FR" sz="3000" dirty="0">
                <a:solidFill>
                  <a:schemeClr val="tx1"/>
                </a:solidFill>
                <a:latin typeface="AR JULIAN" panose="02000000000000000000" pitchFamily="2" charset="0"/>
              </a:rPr>
              <a:t>LOPEZ Victor - POULAIN Philippe - GIACHINO Gilbert </a:t>
            </a:r>
            <a:r>
              <a:rPr lang="fr-FR" sz="3000" dirty="0">
                <a:latin typeface="AR JULIAN" panose="02000000000000000000" pitchFamily="2" charset="0"/>
              </a:rPr>
              <a:t>– DEDELLEY Serge – MARIOTTINI Raymond –</a:t>
            </a:r>
          </a:p>
          <a:p>
            <a:pPr marL="274320" indent="-274320">
              <a:lnSpc>
                <a:spcPct val="80000"/>
              </a:lnSpc>
              <a:spcAft>
                <a:spcPts val="0"/>
              </a:spcAft>
              <a:buNone/>
              <a:defRPr/>
            </a:pPr>
            <a:r>
              <a:rPr lang="fr-FR" sz="3000" dirty="0">
                <a:latin typeface="AR JULIAN" panose="02000000000000000000" pitchFamily="2" charset="0"/>
              </a:rPr>
              <a:t>DUMILIER Gael – MEZZASALMA Joseph</a:t>
            </a:r>
          </a:p>
          <a:p>
            <a:pPr marL="274320" indent="-274320">
              <a:lnSpc>
                <a:spcPct val="80000"/>
              </a:lnSpc>
              <a:spcAft>
                <a:spcPts val="0"/>
              </a:spcAft>
              <a:buNone/>
              <a:defRPr/>
            </a:pPr>
            <a:endParaRPr lang="fr-FR" sz="3000" dirty="0">
              <a:solidFill>
                <a:schemeClr val="tx1"/>
              </a:solidFill>
              <a:latin typeface="AR JULIAN" panose="02000000000000000000" pitchFamily="2" charset="0"/>
            </a:endParaRPr>
          </a:p>
          <a:p>
            <a:pPr marL="274320" indent="-274320">
              <a:lnSpc>
                <a:spcPct val="120000"/>
              </a:lnSpc>
              <a:spcAft>
                <a:spcPts val="0"/>
              </a:spcAft>
              <a:buNone/>
              <a:defRPr/>
            </a:pPr>
            <a:r>
              <a:rPr lang="fr-FR" sz="3000" u="sng" dirty="0">
                <a:solidFill>
                  <a:srgbClr val="C00000"/>
                </a:solidFill>
                <a:latin typeface="AR JULIAN" panose="02000000000000000000" pitchFamily="2" charset="0"/>
              </a:rPr>
              <a:t>Rôle de la commission foot :</a:t>
            </a:r>
          </a:p>
          <a:p>
            <a:pPr marL="274320" indent="-274320">
              <a:lnSpc>
                <a:spcPct val="120000"/>
              </a:lnSpc>
              <a:spcAft>
                <a:spcPts val="0"/>
              </a:spcAft>
              <a:buNone/>
              <a:defRPr/>
            </a:pPr>
            <a:r>
              <a:rPr lang="fr-FR" sz="3000" dirty="0">
                <a:latin typeface="AR JULIAN" panose="02000000000000000000" pitchFamily="2" charset="0"/>
              </a:rPr>
              <a:t>-    Développement du football FSGT (foot à 7, Walking-foot …) </a:t>
            </a:r>
          </a:p>
          <a:p>
            <a:pPr>
              <a:lnSpc>
                <a:spcPct val="120000"/>
              </a:lnSpc>
              <a:spcAft>
                <a:spcPts val="0"/>
              </a:spcAft>
              <a:buFontTx/>
              <a:buChar char="-"/>
              <a:defRPr/>
            </a:pPr>
            <a:r>
              <a:rPr lang="fr-FR" sz="3000" dirty="0">
                <a:solidFill>
                  <a:schemeClr val="tx1"/>
                </a:solidFill>
                <a:latin typeface="AR JULIAN" panose="02000000000000000000" pitchFamily="2" charset="0"/>
              </a:rPr>
              <a:t>Réflexion sur les règles du jeu et le règlement administratif FSGT</a:t>
            </a:r>
          </a:p>
          <a:p>
            <a:pPr>
              <a:lnSpc>
                <a:spcPct val="120000"/>
              </a:lnSpc>
              <a:spcAft>
                <a:spcPts val="0"/>
              </a:spcAft>
              <a:buFontTx/>
              <a:buChar char="-"/>
              <a:defRPr/>
            </a:pPr>
            <a:r>
              <a:rPr lang="fr-FR" sz="3000" dirty="0">
                <a:latin typeface="AR JULIAN" panose="02000000000000000000" pitchFamily="2" charset="0"/>
              </a:rPr>
              <a:t>Organisation de manifestations (tournois, rencontres, formations)</a:t>
            </a:r>
          </a:p>
          <a:p>
            <a:pPr>
              <a:lnSpc>
                <a:spcPct val="120000"/>
              </a:lnSpc>
              <a:spcAft>
                <a:spcPts val="0"/>
              </a:spcAft>
              <a:buFontTx/>
              <a:buChar char="-"/>
              <a:defRPr/>
            </a:pPr>
            <a:r>
              <a:rPr lang="fr-FR" sz="3000" dirty="0">
                <a:latin typeface="AR JULIAN" panose="02000000000000000000" pitchFamily="2" charset="0"/>
              </a:rPr>
              <a:t>Etude des problèmes disciplinaires</a:t>
            </a:r>
          </a:p>
          <a:p>
            <a:pPr>
              <a:lnSpc>
                <a:spcPct val="120000"/>
              </a:lnSpc>
              <a:buFontTx/>
              <a:buChar char="-"/>
              <a:defRPr/>
            </a:pPr>
            <a:r>
              <a:rPr lang="fr-FR" sz="3000" dirty="0">
                <a:latin typeface="AR JULIAN" panose="02000000000000000000" pitchFamily="2" charset="0"/>
              </a:rPr>
              <a:t>Améliorations des contenus (site internet …)</a:t>
            </a:r>
          </a:p>
          <a:p>
            <a:pPr>
              <a:lnSpc>
                <a:spcPct val="120000"/>
              </a:lnSpc>
              <a:buFontTx/>
              <a:buChar char="-"/>
              <a:defRPr/>
            </a:pPr>
            <a:endParaRPr lang="fr-FR" sz="3000" dirty="0">
              <a:solidFill>
                <a:schemeClr val="tx1"/>
              </a:solidFill>
              <a:latin typeface="AR JULIAN" panose="02000000000000000000" pitchFamily="2" charset="0"/>
            </a:endParaRPr>
          </a:p>
          <a:p>
            <a:pPr>
              <a:lnSpc>
                <a:spcPct val="120000"/>
              </a:lnSpc>
              <a:spcAft>
                <a:spcPts val="0"/>
              </a:spcAft>
              <a:buFont typeface="Arial" panose="020B0604020202020204" pitchFamily="34" charset="0"/>
              <a:buChar char="•"/>
              <a:defRPr/>
            </a:pPr>
            <a:r>
              <a:rPr lang="fr-FR" sz="3000" dirty="0">
                <a:solidFill>
                  <a:schemeClr val="tx1"/>
                </a:solidFill>
                <a:latin typeface="AR JULIAN" panose="02000000000000000000" pitchFamily="2" charset="0"/>
              </a:rPr>
              <a:t>Appel à candidatures bénévoles pour l’an prochain (feuilles à disposition à la table d’émargement)</a:t>
            </a:r>
          </a:p>
          <a:p>
            <a:pPr>
              <a:lnSpc>
                <a:spcPct val="80000"/>
              </a:lnSpc>
              <a:spcAft>
                <a:spcPts val="0"/>
              </a:spcAft>
              <a:buFont typeface="Arial" panose="020B0604020202020204" pitchFamily="34" charset="0"/>
              <a:buChar char="•"/>
              <a:defRPr/>
            </a:pPr>
            <a:endParaRPr lang="fr-FR" sz="3000" dirty="0">
              <a:solidFill>
                <a:schemeClr val="tx1"/>
              </a:solidFill>
              <a:latin typeface="AR JULIAN" panose="02000000000000000000" pitchFamily="2" charset="0"/>
            </a:endParaRPr>
          </a:p>
          <a:p>
            <a:endParaRPr lang="fr-FR" dirty="0">
              <a:solidFill>
                <a:schemeClr val="tx1"/>
              </a:solidFill>
            </a:endParaRPr>
          </a:p>
        </p:txBody>
      </p:sp>
      <p:pic>
        <p:nvPicPr>
          <p:cNvPr id="4" name="Image 3">
            <a:extLst>
              <a:ext uri="{FF2B5EF4-FFF2-40B4-BE49-F238E27FC236}">
                <a16:creationId xmlns:a16="http://schemas.microsoft.com/office/drawing/2014/main" id="{48E1120A-B00D-8174-CE89-3022365E52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255889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2739" y="270701"/>
            <a:ext cx="8534400" cy="1507067"/>
          </a:xfrm>
        </p:spPr>
        <p:txBody>
          <a:bodyPr>
            <a:normAutofit/>
          </a:bodyPr>
          <a:lstStyle/>
          <a:p>
            <a:r>
              <a:rPr lang="fr-FR" sz="4000" b="1" dirty="0">
                <a:ln w="3175" cmpd="sng">
                  <a:solidFill>
                    <a:schemeClr val="bg1"/>
                  </a:solidFill>
                </a:ln>
                <a:solidFill>
                  <a:schemeClr val="tx2"/>
                </a:solidFill>
                <a:latin typeface="Bookman Old Style" pitchFamily="18" charset="0"/>
              </a:rPr>
              <a:t>FINALES DE COUPES 2024/25</a:t>
            </a:r>
            <a:br>
              <a:rPr lang="fr-FR" sz="4000" b="1" dirty="0">
                <a:ln w="3175" cmpd="sng">
                  <a:solidFill>
                    <a:schemeClr val="bg1"/>
                  </a:solidFill>
                </a:ln>
                <a:solidFill>
                  <a:schemeClr val="tx2"/>
                </a:solidFill>
                <a:latin typeface="Bookman Old Style" pitchFamily="18" charset="0"/>
              </a:rPr>
            </a:br>
            <a:endParaRPr lang="fr-FR" sz="4000" dirty="0">
              <a:ln w="3175" cmpd="sng">
                <a:solidFill>
                  <a:schemeClr val="bg1"/>
                </a:solidFill>
              </a:ln>
              <a:solidFill>
                <a:schemeClr val="tx2"/>
              </a:solidFill>
            </a:endParaRPr>
          </a:p>
        </p:txBody>
      </p:sp>
      <p:sp>
        <p:nvSpPr>
          <p:cNvPr id="3" name="Espace réservé du contenu 2"/>
          <p:cNvSpPr>
            <a:spLocks noGrp="1"/>
          </p:cNvSpPr>
          <p:nvPr>
            <p:ph idx="1"/>
          </p:nvPr>
        </p:nvSpPr>
        <p:spPr>
          <a:xfrm>
            <a:off x="1494703" y="1453688"/>
            <a:ext cx="8534400" cy="5143500"/>
          </a:xfrm>
          <a:noFill/>
          <a:effectLst/>
        </p:spPr>
        <p:txBody>
          <a:bodyPr>
            <a:normAutofit fontScale="92500" lnSpcReduction="20000"/>
          </a:bodyPr>
          <a:lstStyle/>
          <a:p>
            <a:pPr marL="274320" indent="-274320">
              <a:spcAft>
                <a:spcPts val="0"/>
              </a:spcAft>
              <a:buNone/>
              <a:defRPr/>
            </a:pPr>
            <a:r>
              <a:rPr lang="fr-FR" dirty="0">
                <a:solidFill>
                  <a:srgbClr val="00B050"/>
                </a:solidFill>
                <a:latin typeface="AR JULIAN" panose="02000000000000000000" pitchFamily="2" charset="0"/>
              </a:rPr>
              <a:t>Coupe Vendredi A </a:t>
            </a:r>
            <a:r>
              <a:rPr lang="fr-FR" dirty="0">
                <a:solidFill>
                  <a:schemeClr val="tx1"/>
                </a:solidFill>
                <a:latin typeface="AR JULIAN" panose="02000000000000000000" pitchFamily="2" charset="0"/>
              </a:rPr>
              <a:t>: </a:t>
            </a:r>
            <a:r>
              <a:rPr lang="fr-FR" b="1" dirty="0">
                <a:solidFill>
                  <a:schemeClr val="tx1"/>
                </a:solidFill>
                <a:latin typeface="AR JULIAN" panose="02000000000000000000" pitchFamily="2" charset="0"/>
              </a:rPr>
              <a:t>FC UKRAINE </a:t>
            </a:r>
            <a:r>
              <a:rPr lang="fr-FR" dirty="0">
                <a:solidFill>
                  <a:schemeClr val="tx1"/>
                </a:solidFill>
                <a:latin typeface="AR JULIAN" panose="02000000000000000000" pitchFamily="2" charset="0"/>
              </a:rPr>
              <a:t>/ CARRAS 5</a:t>
            </a:r>
          </a:p>
          <a:p>
            <a:pPr marL="274320" indent="-274320">
              <a:spcAft>
                <a:spcPts val="0"/>
              </a:spcAft>
              <a:buNone/>
              <a:defRPr/>
            </a:pPr>
            <a:r>
              <a:rPr lang="fr-FR" dirty="0">
                <a:solidFill>
                  <a:srgbClr val="00B050"/>
                </a:solidFill>
                <a:latin typeface="AR JULIAN" panose="02000000000000000000" pitchFamily="2" charset="0"/>
              </a:rPr>
              <a:t>Coupe Vendredi B </a:t>
            </a:r>
            <a:r>
              <a:rPr lang="fr-FR" dirty="0">
                <a:solidFill>
                  <a:schemeClr val="tx1"/>
                </a:solidFill>
                <a:latin typeface="AR JULIAN" panose="02000000000000000000" pitchFamily="2" charset="0"/>
              </a:rPr>
              <a:t>: </a:t>
            </a:r>
            <a:r>
              <a:rPr lang="fr-FR" b="1" dirty="0">
                <a:latin typeface="AR JULIAN" panose="02000000000000000000" pitchFamily="2" charset="0"/>
              </a:rPr>
              <a:t>LA LEAGUE </a:t>
            </a:r>
            <a:r>
              <a:rPr lang="fr-FR" dirty="0">
                <a:solidFill>
                  <a:schemeClr val="tx1"/>
                </a:solidFill>
                <a:latin typeface="AR JULIAN" panose="02000000000000000000" pitchFamily="2" charset="0"/>
              </a:rPr>
              <a:t>/  </a:t>
            </a:r>
            <a:r>
              <a:rPr lang="fr-FR" dirty="0">
                <a:solidFill>
                  <a:srgbClr val="C00000"/>
                </a:solidFill>
                <a:latin typeface="AR JULIAN" panose="02000000000000000000" pitchFamily="2" charset="0"/>
              </a:rPr>
              <a:t>X</a:t>
            </a:r>
            <a:r>
              <a:rPr lang="fr-FR" dirty="0">
                <a:solidFill>
                  <a:schemeClr val="tx1"/>
                </a:solidFill>
                <a:latin typeface="AR JULIAN" panose="02000000000000000000" pitchFamily="2" charset="0"/>
              </a:rPr>
              <a:t> (forfait)</a:t>
            </a:r>
          </a:p>
          <a:p>
            <a:pPr marL="274320" indent="-274320">
              <a:spcAft>
                <a:spcPts val="0"/>
              </a:spcAft>
              <a:buNone/>
              <a:defRPr/>
            </a:pPr>
            <a:r>
              <a:rPr lang="fr-FR" dirty="0">
                <a:solidFill>
                  <a:srgbClr val="C00000"/>
                </a:solidFill>
                <a:latin typeface="AR JULIAN" panose="02000000000000000000" pitchFamily="2" charset="0"/>
              </a:rPr>
              <a:t>Coupe Ouest A </a:t>
            </a:r>
            <a:r>
              <a:rPr lang="fr-FR" dirty="0">
                <a:solidFill>
                  <a:schemeClr val="tx1"/>
                </a:solidFill>
                <a:latin typeface="AR JULIAN" panose="02000000000000000000" pitchFamily="2" charset="0"/>
              </a:rPr>
              <a:t>: </a:t>
            </a:r>
            <a:r>
              <a:rPr lang="fr-FR" b="1" dirty="0">
                <a:solidFill>
                  <a:schemeClr val="tx1"/>
                </a:solidFill>
                <a:latin typeface="AR JULIAN" panose="02000000000000000000" pitchFamily="2" charset="0"/>
              </a:rPr>
              <a:t>AS DES COPAINS </a:t>
            </a:r>
            <a:r>
              <a:rPr lang="fr-FR" dirty="0">
                <a:solidFill>
                  <a:schemeClr val="tx1"/>
                </a:solidFill>
                <a:latin typeface="AR JULIAN" panose="02000000000000000000" pitchFamily="2" charset="0"/>
              </a:rPr>
              <a:t>/ </a:t>
            </a:r>
            <a:r>
              <a:rPr lang="fr-FR" dirty="0">
                <a:latin typeface="AR JULIAN" panose="02000000000000000000" pitchFamily="2" charset="0"/>
              </a:rPr>
              <a:t>PEYMEINADE</a:t>
            </a:r>
            <a:endParaRPr lang="fr-FR" dirty="0">
              <a:solidFill>
                <a:schemeClr val="tx1"/>
              </a:solidFill>
              <a:latin typeface="AR JULIAN" panose="02000000000000000000" pitchFamily="2" charset="0"/>
            </a:endParaRPr>
          </a:p>
          <a:p>
            <a:pPr marL="274320" indent="-274320">
              <a:spcAft>
                <a:spcPts val="0"/>
              </a:spcAft>
              <a:buNone/>
              <a:defRPr/>
            </a:pPr>
            <a:r>
              <a:rPr lang="fr-FR" dirty="0">
                <a:solidFill>
                  <a:srgbClr val="C00000"/>
                </a:solidFill>
                <a:latin typeface="AR JULIAN" panose="02000000000000000000" pitchFamily="2" charset="0"/>
              </a:rPr>
              <a:t>Coupe Ouest B </a:t>
            </a:r>
            <a:r>
              <a:rPr lang="fr-FR" dirty="0">
                <a:solidFill>
                  <a:schemeClr val="tx1"/>
                </a:solidFill>
                <a:latin typeface="AR JULIAN" panose="02000000000000000000" pitchFamily="2" charset="0"/>
              </a:rPr>
              <a:t>:  </a:t>
            </a:r>
            <a:r>
              <a:rPr lang="fr-FR" b="1" dirty="0">
                <a:latin typeface="AR JULIAN" panose="02000000000000000000" pitchFamily="2" charset="0"/>
              </a:rPr>
              <a:t>T. AZZURRA 2 </a:t>
            </a:r>
            <a:r>
              <a:rPr lang="fr-FR" dirty="0">
                <a:solidFill>
                  <a:schemeClr val="tx1"/>
                </a:solidFill>
                <a:latin typeface="AR JULIAN" panose="02000000000000000000" pitchFamily="2" charset="0"/>
              </a:rPr>
              <a:t>/ RCP GRASSE</a:t>
            </a:r>
          </a:p>
          <a:p>
            <a:pPr marL="274320" indent="-274320">
              <a:spcAft>
                <a:spcPts val="0"/>
              </a:spcAft>
              <a:buNone/>
              <a:defRPr/>
            </a:pPr>
            <a:r>
              <a:rPr lang="fr-FR" dirty="0">
                <a:solidFill>
                  <a:schemeClr val="tx1"/>
                </a:solidFill>
                <a:latin typeface="AR JULIAN" panose="02000000000000000000" pitchFamily="2" charset="0"/>
              </a:rPr>
              <a:t>Vainqueurs Coupe </a:t>
            </a:r>
            <a:r>
              <a:rPr lang="fr-FR" dirty="0">
                <a:solidFill>
                  <a:srgbClr val="C00000"/>
                </a:solidFill>
                <a:latin typeface="AR JULIAN" panose="02000000000000000000" pitchFamily="2" charset="0"/>
              </a:rPr>
              <a:t>Ouest C et D </a:t>
            </a:r>
            <a:r>
              <a:rPr lang="fr-FR" dirty="0">
                <a:solidFill>
                  <a:schemeClr val="tx1"/>
                </a:solidFill>
                <a:latin typeface="AR JULIAN" panose="02000000000000000000" pitchFamily="2" charset="0"/>
              </a:rPr>
              <a:t>: </a:t>
            </a:r>
            <a:r>
              <a:rPr lang="fr-FR" b="1" dirty="0">
                <a:solidFill>
                  <a:schemeClr val="tx1"/>
                </a:solidFill>
                <a:latin typeface="AR JULIAN" panose="02000000000000000000" pitchFamily="2" charset="0"/>
              </a:rPr>
              <a:t>ASOA 2 </a:t>
            </a:r>
            <a:r>
              <a:rPr lang="fr-FR" dirty="0">
                <a:solidFill>
                  <a:schemeClr val="tx1"/>
                </a:solidFill>
                <a:latin typeface="AR JULIAN" panose="02000000000000000000" pitchFamily="2" charset="0"/>
              </a:rPr>
              <a:t>et </a:t>
            </a:r>
            <a:r>
              <a:rPr lang="fr-FR" b="1" dirty="0">
                <a:solidFill>
                  <a:schemeClr val="tx1"/>
                </a:solidFill>
                <a:latin typeface="AR JULIAN" panose="02000000000000000000" pitchFamily="2" charset="0"/>
              </a:rPr>
              <a:t>SPORT AZ 1</a:t>
            </a:r>
          </a:p>
          <a:p>
            <a:pPr marL="274320" indent="-274320">
              <a:spcAft>
                <a:spcPts val="0"/>
              </a:spcAft>
              <a:buNone/>
              <a:defRPr/>
            </a:pPr>
            <a:r>
              <a:rPr lang="fr-FR" dirty="0">
                <a:solidFill>
                  <a:srgbClr val="00B0F0"/>
                </a:solidFill>
                <a:latin typeface="AR JULIAN" panose="02000000000000000000" pitchFamily="2" charset="0"/>
              </a:rPr>
              <a:t>Coupe Lundi A </a:t>
            </a:r>
            <a:r>
              <a:rPr lang="fr-FR" dirty="0">
                <a:solidFill>
                  <a:schemeClr val="tx1"/>
                </a:solidFill>
                <a:latin typeface="AR JULIAN" panose="02000000000000000000" pitchFamily="2" charset="0"/>
              </a:rPr>
              <a:t>:  </a:t>
            </a:r>
            <a:r>
              <a:rPr lang="fr-FR" b="1" dirty="0">
                <a:latin typeface="AR JULIAN" panose="02000000000000000000" pitchFamily="2" charset="0"/>
              </a:rPr>
              <a:t>RAISE </a:t>
            </a:r>
            <a:r>
              <a:rPr lang="fr-FR" dirty="0">
                <a:solidFill>
                  <a:schemeClr val="tx1"/>
                </a:solidFill>
                <a:latin typeface="AR JULIAN" panose="02000000000000000000" pitchFamily="2" charset="0"/>
              </a:rPr>
              <a:t>/ AS RHUM</a:t>
            </a:r>
          </a:p>
          <a:p>
            <a:pPr marL="274320" indent="-274320">
              <a:spcAft>
                <a:spcPts val="0"/>
              </a:spcAft>
              <a:buNone/>
              <a:defRPr/>
            </a:pPr>
            <a:r>
              <a:rPr lang="fr-FR" dirty="0">
                <a:solidFill>
                  <a:srgbClr val="00B0F0"/>
                </a:solidFill>
                <a:latin typeface="AR JULIAN" panose="02000000000000000000" pitchFamily="2" charset="0"/>
              </a:rPr>
              <a:t>Coupe Lundi B </a:t>
            </a:r>
            <a:r>
              <a:rPr lang="fr-FR" dirty="0">
                <a:solidFill>
                  <a:schemeClr val="tx1"/>
                </a:solidFill>
                <a:latin typeface="AR JULIAN" panose="02000000000000000000" pitchFamily="2" charset="0"/>
              </a:rPr>
              <a:t>:  </a:t>
            </a:r>
            <a:r>
              <a:rPr lang="fr-FR" b="1" dirty="0">
                <a:latin typeface="AR JULIAN" panose="02000000000000000000" pitchFamily="2" charset="0"/>
              </a:rPr>
              <a:t>ARTISTE PAIN </a:t>
            </a:r>
            <a:r>
              <a:rPr lang="fr-FR" dirty="0">
                <a:solidFill>
                  <a:schemeClr val="tx1"/>
                </a:solidFill>
                <a:latin typeface="AR JULIAN" panose="02000000000000000000" pitchFamily="2" charset="0"/>
              </a:rPr>
              <a:t>/ RLM</a:t>
            </a:r>
          </a:p>
          <a:p>
            <a:pPr marL="274320" indent="-274320">
              <a:spcAft>
                <a:spcPts val="0"/>
              </a:spcAft>
              <a:buNone/>
              <a:defRPr/>
            </a:pPr>
            <a:r>
              <a:rPr lang="fr-FR" dirty="0">
                <a:solidFill>
                  <a:srgbClr val="FF00FF"/>
                </a:solidFill>
                <a:latin typeface="AR JULIAN" panose="02000000000000000000" pitchFamily="2" charset="0"/>
              </a:rPr>
              <a:t>Coupe Vétéran Vendredi A </a:t>
            </a:r>
            <a:r>
              <a:rPr lang="fr-FR" dirty="0">
                <a:solidFill>
                  <a:schemeClr val="tx1"/>
                </a:solidFill>
                <a:latin typeface="AR JULIAN" panose="02000000000000000000" pitchFamily="2" charset="0"/>
              </a:rPr>
              <a:t>:  </a:t>
            </a:r>
            <a:r>
              <a:rPr lang="fr-FR" b="1" dirty="0">
                <a:solidFill>
                  <a:schemeClr val="tx1"/>
                </a:solidFill>
                <a:latin typeface="AR JULIAN" panose="02000000000000000000" pitchFamily="2" charset="0"/>
              </a:rPr>
              <a:t>NICE EST 1</a:t>
            </a:r>
            <a:r>
              <a:rPr lang="fr-FR" dirty="0">
                <a:solidFill>
                  <a:schemeClr val="tx1"/>
                </a:solidFill>
                <a:latin typeface="AR JULIAN" panose="02000000000000000000" pitchFamily="2" charset="0"/>
              </a:rPr>
              <a:t> </a:t>
            </a:r>
            <a:r>
              <a:rPr lang="fr-FR">
                <a:solidFill>
                  <a:schemeClr val="tx1"/>
                </a:solidFill>
                <a:latin typeface="AR JULIAN" panose="02000000000000000000" pitchFamily="2" charset="0"/>
              </a:rPr>
              <a:t>/ SC RIQUIER</a:t>
            </a:r>
            <a:endParaRPr lang="fr-FR" dirty="0">
              <a:solidFill>
                <a:schemeClr val="tx1"/>
              </a:solidFill>
              <a:latin typeface="AR JULIAN" panose="02000000000000000000" pitchFamily="2" charset="0"/>
            </a:endParaRPr>
          </a:p>
          <a:p>
            <a:pPr marL="274320" indent="-274320">
              <a:spcAft>
                <a:spcPts val="0"/>
              </a:spcAft>
              <a:buNone/>
              <a:defRPr/>
            </a:pPr>
            <a:r>
              <a:rPr lang="fr-FR" dirty="0">
                <a:solidFill>
                  <a:srgbClr val="FF00FF"/>
                </a:solidFill>
                <a:latin typeface="AR JULIAN" panose="02000000000000000000" pitchFamily="2" charset="0"/>
              </a:rPr>
              <a:t>Coupe Vétéran Vendredi B </a:t>
            </a:r>
            <a:r>
              <a:rPr lang="fr-FR" dirty="0">
                <a:solidFill>
                  <a:schemeClr val="tx1"/>
                </a:solidFill>
                <a:latin typeface="AR JULIAN" panose="02000000000000000000" pitchFamily="2" charset="0"/>
              </a:rPr>
              <a:t>:  </a:t>
            </a:r>
            <a:r>
              <a:rPr lang="fr-FR" b="1" dirty="0">
                <a:solidFill>
                  <a:schemeClr val="tx1"/>
                </a:solidFill>
                <a:latin typeface="AR JULIAN" panose="02000000000000000000" pitchFamily="2" charset="0"/>
              </a:rPr>
              <a:t>MONTET B. 2</a:t>
            </a:r>
            <a:r>
              <a:rPr lang="fr-FR" dirty="0">
                <a:solidFill>
                  <a:schemeClr val="tx1"/>
                </a:solidFill>
                <a:latin typeface="AR JULIAN" panose="02000000000000000000" pitchFamily="2" charset="0"/>
              </a:rPr>
              <a:t>/ AM COMTE</a:t>
            </a:r>
          </a:p>
          <a:p>
            <a:pPr marL="274320" indent="-274320">
              <a:spcAft>
                <a:spcPts val="0"/>
              </a:spcAft>
              <a:buNone/>
              <a:defRPr/>
            </a:pPr>
            <a:r>
              <a:rPr lang="fr-FR" dirty="0">
                <a:solidFill>
                  <a:schemeClr val="accent6">
                    <a:lumMod val="75000"/>
                  </a:schemeClr>
                </a:solidFill>
                <a:latin typeface="AR JULIAN" panose="02000000000000000000" pitchFamily="2" charset="0"/>
              </a:rPr>
              <a:t>Coupe Vétéran Lundi A </a:t>
            </a:r>
            <a:r>
              <a:rPr lang="fr-FR" dirty="0">
                <a:solidFill>
                  <a:schemeClr val="tx1"/>
                </a:solidFill>
                <a:latin typeface="AR JULIAN" panose="02000000000000000000" pitchFamily="2" charset="0"/>
              </a:rPr>
              <a:t>:  </a:t>
            </a:r>
            <a:r>
              <a:rPr lang="fr-FR" b="1" dirty="0">
                <a:latin typeface="AR JULIAN" panose="02000000000000000000" pitchFamily="2" charset="0"/>
              </a:rPr>
              <a:t>CARRAS 1 </a:t>
            </a:r>
            <a:r>
              <a:rPr lang="fr-FR" dirty="0">
                <a:solidFill>
                  <a:schemeClr val="tx1"/>
                </a:solidFill>
                <a:latin typeface="AR JULIAN" panose="02000000000000000000" pitchFamily="2" charset="0"/>
              </a:rPr>
              <a:t>/ TOURRETTE FC</a:t>
            </a:r>
          </a:p>
          <a:p>
            <a:pPr>
              <a:buNone/>
              <a:defRPr/>
            </a:pPr>
            <a:r>
              <a:rPr lang="fr-FR" dirty="0">
                <a:solidFill>
                  <a:schemeClr val="accent6">
                    <a:lumMod val="75000"/>
                  </a:schemeClr>
                </a:solidFill>
                <a:latin typeface="AR JULIAN" panose="02000000000000000000" pitchFamily="2" charset="0"/>
              </a:rPr>
              <a:t>Coupe Vétéran Lundi B </a:t>
            </a:r>
            <a:r>
              <a:rPr lang="fr-FR" dirty="0">
                <a:solidFill>
                  <a:schemeClr val="tx1"/>
                </a:solidFill>
                <a:latin typeface="AR JULIAN" panose="02000000000000000000" pitchFamily="2" charset="0"/>
              </a:rPr>
              <a:t>:  </a:t>
            </a:r>
            <a:r>
              <a:rPr lang="fr-FR" b="1" dirty="0">
                <a:latin typeface="AR JULIAN" panose="02000000000000000000" pitchFamily="2" charset="0"/>
              </a:rPr>
              <a:t>ECMV 1 </a:t>
            </a:r>
            <a:r>
              <a:rPr lang="fr-FR" dirty="0">
                <a:latin typeface="AR JULIAN" panose="02000000000000000000" pitchFamily="2" charset="0"/>
              </a:rPr>
              <a:t>/ DARONS DE LA LIBE</a:t>
            </a:r>
          </a:p>
          <a:p>
            <a:pPr>
              <a:buNone/>
              <a:defRPr/>
            </a:pPr>
            <a:r>
              <a:rPr lang="fr-FR" dirty="0">
                <a:solidFill>
                  <a:srgbClr val="7030A0"/>
                </a:solidFill>
                <a:latin typeface="AR JULIAN" panose="02000000000000000000" pitchFamily="2" charset="0"/>
              </a:rPr>
              <a:t>Coupe Super Vet A </a:t>
            </a:r>
            <a:r>
              <a:rPr lang="fr-FR" dirty="0">
                <a:solidFill>
                  <a:schemeClr val="tx1"/>
                </a:solidFill>
                <a:latin typeface="AR JULIAN" panose="02000000000000000000" pitchFamily="2" charset="0"/>
              </a:rPr>
              <a:t>:  </a:t>
            </a:r>
            <a:r>
              <a:rPr lang="fr-FR" b="1" dirty="0">
                <a:latin typeface="AR JULIAN" panose="02000000000000000000" pitchFamily="2" charset="0"/>
              </a:rPr>
              <a:t>GAZELEC CAGNES </a:t>
            </a:r>
            <a:r>
              <a:rPr lang="fr-FR" dirty="0">
                <a:latin typeface="AR JULIAN" panose="02000000000000000000" pitchFamily="2" charset="0"/>
              </a:rPr>
              <a:t>/ CARRAS 3</a:t>
            </a:r>
          </a:p>
          <a:p>
            <a:pPr marL="274320" indent="-274320">
              <a:buNone/>
              <a:defRPr/>
            </a:pPr>
            <a:r>
              <a:rPr lang="fr-FR" dirty="0">
                <a:solidFill>
                  <a:srgbClr val="7030A0"/>
                </a:solidFill>
                <a:latin typeface="AR JULIAN" panose="02000000000000000000" pitchFamily="2" charset="0"/>
              </a:rPr>
              <a:t>Coupe Super Vet B </a:t>
            </a:r>
            <a:r>
              <a:rPr lang="fr-FR" dirty="0">
                <a:solidFill>
                  <a:schemeClr val="tx1"/>
                </a:solidFill>
                <a:latin typeface="AR JULIAN" panose="02000000000000000000" pitchFamily="2" charset="0"/>
              </a:rPr>
              <a:t>:  </a:t>
            </a:r>
            <a:r>
              <a:rPr lang="fr-FR" b="1" dirty="0">
                <a:latin typeface="AR JULIAN" panose="02000000000000000000" pitchFamily="2" charset="0"/>
              </a:rPr>
              <a:t>ARKOPHARMA 1 </a:t>
            </a:r>
            <a:r>
              <a:rPr lang="fr-FR" dirty="0">
                <a:solidFill>
                  <a:schemeClr val="tx1"/>
                </a:solidFill>
                <a:latin typeface="AR JULIAN" panose="02000000000000000000" pitchFamily="2" charset="0"/>
              </a:rPr>
              <a:t>/ FALICON 3</a:t>
            </a:r>
          </a:p>
          <a:p>
            <a:pPr marL="274320" indent="-274320">
              <a:spcAft>
                <a:spcPts val="0"/>
              </a:spcAft>
              <a:buNone/>
              <a:defRPr/>
            </a:pPr>
            <a:endParaRPr lang="fr-FR" dirty="0"/>
          </a:p>
        </p:txBody>
      </p:sp>
      <p:pic>
        <p:nvPicPr>
          <p:cNvPr id="4" name="Image 3">
            <a:extLst>
              <a:ext uri="{FF2B5EF4-FFF2-40B4-BE49-F238E27FC236}">
                <a16:creationId xmlns:a16="http://schemas.microsoft.com/office/drawing/2014/main" id="{88943704-D278-F797-6E2B-AC7C731258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pic>
        <p:nvPicPr>
          <p:cNvPr id="6" name="Image 5">
            <a:extLst>
              <a:ext uri="{FF2B5EF4-FFF2-40B4-BE49-F238E27FC236}">
                <a16:creationId xmlns:a16="http://schemas.microsoft.com/office/drawing/2014/main" id="{D7449F23-511D-6BEA-0B97-E72AB7E437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3692" y="1563624"/>
            <a:ext cx="1865376" cy="1865376"/>
          </a:xfrm>
          <a:prstGeom prst="rect">
            <a:avLst/>
          </a:prstGeom>
        </p:spPr>
      </p:pic>
    </p:spTree>
    <p:extLst>
      <p:ext uri="{BB962C8B-B14F-4D97-AF65-F5344CB8AC3E}">
        <p14:creationId xmlns:p14="http://schemas.microsoft.com/office/powerpoint/2010/main" val="3829847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8406" y="1517073"/>
            <a:ext cx="7663411" cy="6192982"/>
          </a:xfrm>
          <a:ln>
            <a:noFill/>
          </a:ln>
        </p:spPr>
        <p:txBody>
          <a:bodyPr>
            <a:noAutofit/>
          </a:bodyPr>
          <a:lstStyle/>
          <a:p>
            <a:pPr algn="ctr"/>
            <a:r>
              <a:rPr lang="fr-FR" sz="4500" b="1" dirty="0">
                <a:ln w="3175" cmpd="sng">
                  <a:solidFill>
                    <a:schemeClr val="bg1"/>
                  </a:solidFill>
                </a:ln>
                <a:solidFill>
                  <a:schemeClr val="tx2"/>
                </a:solidFill>
                <a:latin typeface="Bookman Old Style" pitchFamily="18" charset="0"/>
              </a:rPr>
              <a:t>MERCI DE VOTRE PARTICIPATION</a:t>
            </a:r>
            <a:br>
              <a:rPr lang="fr-FR" sz="4500" b="1" dirty="0">
                <a:ln w="3175" cmpd="sng">
                  <a:solidFill>
                    <a:schemeClr val="bg1"/>
                  </a:solidFill>
                </a:ln>
                <a:solidFill>
                  <a:schemeClr val="tx2"/>
                </a:solidFill>
                <a:latin typeface="Bookman Old Style" pitchFamily="18" charset="0"/>
              </a:rPr>
            </a:br>
            <a:br>
              <a:rPr lang="fr-FR" sz="4500" b="1" dirty="0">
                <a:ln w="3175" cmpd="sng">
                  <a:solidFill>
                    <a:schemeClr val="bg1"/>
                  </a:solidFill>
                </a:ln>
                <a:solidFill>
                  <a:schemeClr val="tx2"/>
                </a:solidFill>
                <a:latin typeface="Bookman Old Style" pitchFamily="18" charset="0"/>
              </a:rPr>
            </a:br>
            <a:br>
              <a:rPr lang="fr-FR" sz="4500" b="1" dirty="0">
                <a:ln w="3175" cmpd="sng">
                  <a:solidFill>
                    <a:schemeClr val="bg1"/>
                  </a:solidFill>
                </a:ln>
                <a:solidFill>
                  <a:schemeClr val="tx2"/>
                </a:solidFill>
                <a:latin typeface="Bookman Old Style" pitchFamily="18" charset="0"/>
              </a:rPr>
            </a:br>
            <a:r>
              <a:rPr lang="fr-FR" sz="4500" b="1" dirty="0">
                <a:ln w="3175" cmpd="sng">
                  <a:solidFill>
                    <a:schemeClr val="bg1"/>
                  </a:solidFill>
                </a:ln>
                <a:solidFill>
                  <a:schemeClr val="tx2"/>
                </a:solidFill>
                <a:latin typeface="Bookman Old Style" pitchFamily="18" charset="0"/>
              </a:rPr>
              <a:t>A L’ANNEE PROCHAINE</a:t>
            </a:r>
            <a:br>
              <a:rPr lang="fr-FR" sz="4500" b="1" dirty="0">
                <a:ln w="3175" cmpd="sng">
                  <a:solidFill>
                    <a:schemeClr val="bg1"/>
                  </a:solidFill>
                </a:ln>
                <a:solidFill>
                  <a:schemeClr val="tx2"/>
                </a:solidFill>
                <a:latin typeface="Bookman Old Style" pitchFamily="18" charset="0"/>
              </a:rPr>
            </a:br>
            <a:br>
              <a:rPr lang="fr-FR" sz="4500" b="1" dirty="0">
                <a:ln w="3175" cmpd="sng">
                  <a:solidFill>
                    <a:schemeClr val="bg1"/>
                  </a:solidFill>
                </a:ln>
                <a:solidFill>
                  <a:schemeClr val="tx2"/>
                </a:solidFill>
                <a:latin typeface="Bookman Old Style" pitchFamily="18" charset="0"/>
              </a:rPr>
            </a:br>
            <a:br>
              <a:rPr lang="fr-FR" sz="4500" dirty="0">
                <a:ln w="3175" cmpd="sng">
                  <a:solidFill>
                    <a:schemeClr val="bg1"/>
                  </a:solidFill>
                </a:ln>
                <a:solidFill>
                  <a:schemeClr val="tx2"/>
                </a:solidFill>
                <a:latin typeface="Bookman Old Style" pitchFamily="18" charset="0"/>
              </a:rPr>
            </a:br>
            <a:br>
              <a:rPr lang="fr-FR" sz="4500" b="1" dirty="0">
                <a:ln w="3175" cmpd="sng">
                  <a:solidFill>
                    <a:schemeClr val="bg1"/>
                  </a:solidFill>
                </a:ln>
                <a:solidFill>
                  <a:schemeClr val="tx2"/>
                </a:solidFill>
                <a:latin typeface="Bookman Old Style" pitchFamily="18" charset="0"/>
              </a:rPr>
            </a:br>
            <a:endParaRPr lang="fr-FR" sz="4500" dirty="0">
              <a:ln w="3175" cmpd="sng">
                <a:solidFill>
                  <a:schemeClr val="bg1"/>
                </a:solidFill>
              </a:ln>
              <a:solidFill>
                <a:schemeClr val="tx2"/>
              </a:solidFill>
            </a:endParaRPr>
          </a:p>
        </p:txBody>
      </p:sp>
      <p:pic>
        <p:nvPicPr>
          <p:cNvPr id="3" name="Image 2">
            <a:extLst>
              <a:ext uri="{FF2B5EF4-FFF2-40B4-BE49-F238E27FC236}">
                <a16:creationId xmlns:a16="http://schemas.microsoft.com/office/drawing/2014/main" id="{EAEB6863-3DCE-0888-9039-551863A32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86625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468630"/>
            <a:ext cx="10391458" cy="1131571"/>
          </a:xfrm>
        </p:spPr>
        <p:txBody>
          <a:bodyPr>
            <a:noAutofit/>
          </a:bodyPr>
          <a:lstStyle/>
          <a:p>
            <a:pPr algn="ctr"/>
            <a:r>
              <a:rPr lang="fr-FR" sz="3600" b="1" dirty="0">
                <a:ln w="3175" cmpd="sng">
                  <a:solidFill>
                    <a:schemeClr val="bg1"/>
                  </a:solidFill>
                </a:ln>
                <a:solidFill>
                  <a:schemeClr val="tx2"/>
                </a:solidFill>
                <a:latin typeface="Bookman Old Style" pitchFamily="18" charset="0"/>
              </a:rPr>
              <a:t>RECAPITULATIF FOOT A 7 – 2024/25</a:t>
            </a:r>
            <a:br>
              <a:rPr lang="fr-FR" sz="3600" b="1" dirty="0">
                <a:solidFill>
                  <a:schemeClr val="tx2"/>
                </a:solidFill>
                <a:latin typeface="Bookman Old Style" pitchFamily="18" charset="0"/>
              </a:rPr>
            </a:br>
            <a:endParaRPr lang="fr-FR" sz="3600" dirty="0">
              <a:solidFill>
                <a:schemeClr val="tx2"/>
              </a:solidFill>
            </a:endParaRPr>
          </a:p>
        </p:txBody>
      </p:sp>
      <p:sp>
        <p:nvSpPr>
          <p:cNvPr id="3" name="Espace réservé du contenu 2"/>
          <p:cNvSpPr>
            <a:spLocks noGrp="1"/>
          </p:cNvSpPr>
          <p:nvPr>
            <p:ph idx="1"/>
          </p:nvPr>
        </p:nvSpPr>
        <p:spPr>
          <a:xfrm>
            <a:off x="808903" y="1517073"/>
            <a:ext cx="9165215" cy="5089000"/>
          </a:xfrm>
          <a:noFill/>
        </p:spPr>
        <p:txBody>
          <a:bodyPr>
            <a:normAutofit fontScale="47500" lnSpcReduction="20000"/>
          </a:bodyPr>
          <a:lstStyle/>
          <a:p>
            <a:pPr marL="0" indent="0">
              <a:lnSpc>
                <a:spcPct val="120000"/>
              </a:lnSpc>
              <a:spcAft>
                <a:spcPts val="0"/>
              </a:spcAft>
              <a:buNone/>
              <a:defRPr/>
            </a:pPr>
            <a:r>
              <a:rPr lang="fr-FR" sz="4200" dirty="0">
                <a:latin typeface="AR JULIAN" panose="02000000000000000000" pitchFamily="2" charset="0"/>
              </a:rPr>
              <a:t>Le Foot à 7 FSGT ce sont 21 poules réparties sur l’ensemble du département en tenant compte des jours de pratique, des âges et des niveaux de chacune des équipes.</a:t>
            </a:r>
          </a:p>
          <a:p>
            <a:pPr marL="0" indent="0">
              <a:lnSpc>
                <a:spcPct val="90000"/>
              </a:lnSpc>
              <a:spcAft>
                <a:spcPts val="0"/>
              </a:spcAft>
              <a:buNone/>
              <a:defRPr/>
            </a:pPr>
            <a:endParaRPr lang="fr-FR" sz="4200" dirty="0">
              <a:latin typeface="AR JULIAN" panose="02000000000000000000" pitchFamily="2" charset="0"/>
            </a:endParaRPr>
          </a:p>
          <a:p>
            <a:pPr marL="274320" indent="-274320">
              <a:lnSpc>
                <a:spcPct val="90000"/>
              </a:lnSpc>
              <a:spcAft>
                <a:spcPts val="0"/>
              </a:spcAft>
              <a:buFont typeface="Wingdings" pitchFamily="2" charset="2"/>
              <a:buChar char="Ø"/>
              <a:defRPr/>
            </a:pPr>
            <a:r>
              <a:rPr lang="fr-FR" sz="4200" u="sng" dirty="0">
                <a:solidFill>
                  <a:schemeClr val="accent2"/>
                </a:solidFill>
                <a:latin typeface="AR JULIAN" panose="02000000000000000000" pitchFamily="2" charset="0"/>
              </a:rPr>
              <a:t>Sénior</a:t>
            </a:r>
            <a:r>
              <a:rPr lang="fr-FR" sz="4200" dirty="0">
                <a:latin typeface="AR JULIAN" panose="02000000000000000000" pitchFamily="2" charset="0"/>
              </a:rPr>
              <a:t> : </a:t>
            </a:r>
          </a:p>
          <a:p>
            <a:pPr marL="274320" indent="-274320">
              <a:lnSpc>
                <a:spcPct val="90000"/>
              </a:lnSpc>
              <a:spcAft>
                <a:spcPts val="0"/>
              </a:spcAft>
              <a:buFont typeface="Wingdings" pitchFamily="2" charset="2"/>
              <a:buChar char="Ø"/>
              <a:defRPr/>
            </a:pPr>
            <a:endParaRPr lang="fr-FR" sz="4200" dirty="0">
              <a:latin typeface="AR JULIAN" panose="02000000000000000000" pitchFamily="2" charset="0"/>
            </a:endParaRPr>
          </a:p>
          <a:p>
            <a:pPr marL="0" indent="0">
              <a:lnSpc>
                <a:spcPct val="90000"/>
              </a:lnSpc>
              <a:spcAft>
                <a:spcPts val="0"/>
              </a:spcAft>
              <a:buNone/>
              <a:defRPr/>
            </a:pPr>
            <a:r>
              <a:rPr lang="fr-FR" sz="4200" dirty="0">
                <a:latin typeface="AR JULIAN" panose="02000000000000000000" pitchFamily="2" charset="0"/>
              </a:rPr>
              <a:t>-    Secteur Nice : 9</a:t>
            </a:r>
            <a:r>
              <a:rPr lang="fr-FR" sz="4200" dirty="0">
                <a:solidFill>
                  <a:schemeClr val="tx1"/>
                </a:solidFill>
                <a:latin typeface="AR JULIAN" panose="02000000000000000000" pitchFamily="2" charset="0"/>
              </a:rPr>
              <a:t> poules le lundi (dont 2 «Entreprises) + 1 poule le vendredi </a:t>
            </a:r>
          </a:p>
          <a:p>
            <a:pPr>
              <a:lnSpc>
                <a:spcPct val="90000"/>
              </a:lnSpc>
              <a:spcAft>
                <a:spcPts val="0"/>
              </a:spcAft>
              <a:buFontTx/>
              <a:buChar char="-"/>
              <a:defRPr/>
            </a:pPr>
            <a:r>
              <a:rPr lang="fr-FR" sz="4200" dirty="0">
                <a:latin typeface="AR JULIAN" panose="02000000000000000000" pitchFamily="2" charset="0"/>
              </a:rPr>
              <a:t>Secteur Ouest : 1 grande poule Antibes + 2 poules bassin Cannois</a:t>
            </a:r>
          </a:p>
          <a:p>
            <a:pPr marL="274320" indent="-274320">
              <a:lnSpc>
                <a:spcPct val="90000"/>
              </a:lnSpc>
              <a:spcAft>
                <a:spcPts val="0"/>
              </a:spcAft>
              <a:buFont typeface="Wingdings" pitchFamily="2" charset="2"/>
              <a:buChar char="Ø"/>
              <a:defRPr/>
            </a:pPr>
            <a:endParaRPr lang="fr-FR" sz="4200" dirty="0">
              <a:solidFill>
                <a:schemeClr val="tx1"/>
              </a:solidFill>
              <a:latin typeface="AR JULIAN" panose="02000000000000000000" pitchFamily="2" charset="0"/>
            </a:endParaRPr>
          </a:p>
          <a:p>
            <a:pPr marL="274320" indent="-274320">
              <a:lnSpc>
                <a:spcPct val="90000"/>
              </a:lnSpc>
              <a:spcAft>
                <a:spcPts val="0"/>
              </a:spcAft>
              <a:buFont typeface="Wingdings" pitchFamily="2" charset="2"/>
              <a:buChar char="Ø"/>
              <a:defRPr/>
            </a:pPr>
            <a:r>
              <a:rPr lang="fr-FR" sz="4200" u="sng" dirty="0">
                <a:solidFill>
                  <a:srgbClr val="7030A0"/>
                </a:solidFill>
                <a:latin typeface="AR JULIAN" panose="02000000000000000000" pitchFamily="2" charset="0"/>
              </a:rPr>
              <a:t>Vétéran</a:t>
            </a:r>
            <a:r>
              <a:rPr lang="fr-FR" sz="4200" dirty="0">
                <a:solidFill>
                  <a:schemeClr val="tx1"/>
                </a:solidFill>
                <a:latin typeface="AR JULIAN" panose="02000000000000000000" pitchFamily="2" charset="0"/>
              </a:rPr>
              <a:t> :</a:t>
            </a:r>
          </a:p>
          <a:p>
            <a:pPr marL="274320" indent="-274320">
              <a:lnSpc>
                <a:spcPct val="90000"/>
              </a:lnSpc>
              <a:spcAft>
                <a:spcPts val="0"/>
              </a:spcAft>
              <a:buFont typeface="Wingdings" pitchFamily="2" charset="2"/>
              <a:buChar char="Ø"/>
              <a:defRPr/>
            </a:pPr>
            <a:endParaRPr lang="fr-FR" sz="4200" dirty="0">
              <a:solidFill>
                <a:schemeClr val="tx1"/>
              </a:solidFill>
              <a:latin typeface="AR JULIAN" panose="02000000000000000000" pitchFamily="2" charset="0"/>
            </a:endParaRPr>
          </a:p>
          <a:p>
            <a:pPr marL="0" indent="0">
              <a:lnSpc>
                <a:spcPct val="90000"/>
              </a:lnSpc>
              <a:spcAft>
                <a:spcPts val="0"/>
              </a:spcAft>
              <a:buNone/>
              <a:defRPr/>
            </a:pPr>
            <a:r>
              <a:rPr lang="fr-FR" sz="4200" dirty="0">
                <a:solidFill>
                  <a:schemeClr val="tx1"/>
                </a:solidFill>
                <a:latin typeface="AR JULIAN" panose="02000000000000000000" pitchFamily="2" charset="0"/>
              </a:rPr>
              <a:t>-    </a:t>
            </a:r>
            <a:r>
              <a:rPr lang="fr-FR" sz="4200" dirty="0">
                <a:latin typeface="AR JULIAN" panose="02000000000000000000" pitchFamily="2" charset="0"/>
              </a:rPr>
              <a:t>4</a:t>
            </a:r>
            <a:r>
              <a:rPr lang="fr-FR" sz="4200" dirty="0">
                <a:solidFill>
                  <a:schemeClr val="tx1"/>
                </a:solidFill>
                <a:latin typeface="AR JULIAN" panose="02000000000000000000" pitchFamily="2" charset="0"/>
              </a:rPr>
              <a:t> </a:t>
            </a:r>
            <a:r>
              <a:rPr lang="fr-FR" sz="4200" dirty="0">
                <a:latin typeface="AR JULIAN" panose="02000000000000000000" pitchFamily="2" charset="0"/>
              </a:rPr>
              <a:t>poules le lundi + 2 poules le vendredi</a:t>
            </a:r>
            <a:endParaRPr lang="fr-FR" sz="4200" dirty="0">
              <a:solidFill>
                <a:schemeClr val="tx1"/>
              </a:solidFill>
              <a:latin typeface="AR JULIAN" panose="02000000000000000000" pitchFamily="2" charset="0"/>
            </a:endParaRPr>
          </a:p>
          <a:p>
            <a:pPr marL="0" indent="0">
              <a:lnSpc>
                <a:spcPct val="90000"/>
              </a:lnSpc>
              <a:spcAft>
                <a:spcPts val="0"/>
              </a:spcAft>
              <a:buNone/>
              <a:defRPr/>
            </a:pPr>
            <a:endParaRPr lang="fr-FR" sz="4200" dirty="0">
              <a:solidFill>
                <a:schemeClr val="tx1"/>
              </a:solidFill>
              <a:latin typeface="AR JULIAN" panose="02000000000000000000" pitchFamily="2" charset="0"/>
            </a:endParaRPr>
          </a:p>
          <a:p>
            <a:pPr marL="274320" indent="-274320">
              <a:lnSpc>
                <a:spcPct val="90000"/>
              </a:lnSpc>
              <a:spcAft>
                <a:spcPts val="0"/>
              </a:spcAft>
              <a:buFont typeface="Wingdings" pitchFamily="2" charset="2"/>
              <a:buChar char="Ø"/>
              <a:defRPr/>
            </a:pPr>
            <a:r>
              <a:rPr lang="fr-FR" sz="4200" u="sng" dirty="0">
                <a:solidFill>
                  <a:srgbClr val="00B050"/>
                </a:solidFill>
                <a:latin typeface="AR JULIAN" panose="02000000000000000000" pitchFamily="2" charset="0"/>
              </a:rPr>
              <a:t>Super-Vétéran</a:t>
            </a:r>
            <a:r>
              <a:rPr lang="fr-FR" sz="4200" dirty="0">
                <a:solidFill>
                  <a:srgbClr val="00B050"/>
                </a:solidFill>
                <a:latin typeface="AR JULIAN" panose="02000000000000000000" pitchFamily="2" charset="0"/>
              </a:rPr>
              <a:t> </a:t>
            </a:r>
            <a:r>
              <a:rPr lang="fr-FR" sz="4200" dirty="0">
                <a:solidFill>
                  <a:schemeClr val="tx1"/>
                </a:solidFill>
                <a:latin typeface="AR JULIAN" panose="02000000000000000000" pitchFamily="2" charset="0"/>
              </a:rPr>
              <a:t>:</a:t>
            </a:r>
          </a:p>
          <a:p>
            <a:pPr marL="274320" indent="-274320">
              <a:lnSpc>
                <a:spcPct val="90000"/>
              </a:lnSpc>
              <a:spcAft>
                <a:spcPts val="0"/>
              </a:spcAft>
              <a:buFont typeface="Wingdings" pitchFamily="2" charset="2"/>
              <a:buChar char="Ø"/>
              <a:defRPr/>
            </a:pPr>
            <a:endParaRPr lang="fr-FR" sz="4200" dirty="0">
              <a:latin typeface="AR JULIAN" panose="02000000000000000000" pitchFamily="2" charset="0"/>
            </a:endParaRPr>
          </a:p>
          <a:p>
            <a:pPr marL="0" indent="0">
              <a:lnSpc>
                <a:spcPct val="90000"/>
              </a:lnSpc>
              <a:spcAft>
                <a:spcPts val="0"/>
              </a:spcAft>
              <a:buNone/>
              <a:defRPr/>
            </a:pPr>
            <a:r>
              <a:rPr lang="fr-FR" sz="4200" dirty="0">
                <a:solidFill>
                  <a:schemeClr val="tx1"/>
                </a:solidFill>
                <a:latin typeface="AR JULIAN" panose="02000000000000000000" pitchFamily="2" charset="0"/>
              </a:rPr>
              <a:t>-   2 poules le lundi</a:t>
            </a:r>
          </a:p>
          <a:p>
            <a:pPr marL="0" indent="0">
              <a:lnSpc>
                <a:spcPct val="90000"/>
              </a:lnSpc>
              <a:spcAft>
                <a:spcPts val="0"/>
              </a:spcAft>
              <a:buNone/>
              <a:defRPr/>
            </a:pPr>
            <a:endParaRPr lang="fr-FR" sz="4200" dirty="0">
              <a:solidFill>
                <a:schemeClr val="tx1"/>
              </a:solidFill>
              <a:latin typeface="AR JULIAN" panose="02000000000000000000" pitchFamily="2" charset="0"/>
            </a:endParaRPr>
          </a:p>
          <a:p>
            <a:pPr marL="274320" indent="-274320">
              <a:lnSpc>
                <a:spcPct val="90000"/>
              </a:lnSpc>
              <a:spcAft>
                <a:spcPts val="0"/>
              </a:spcAft>
              <a:buNone/>
              <a:defRPr/>
            </a:pPr>
            <a:endParaRPr lang="fr-FR" sz="4000" dirty="0">
              <a:solidFill>
                <a:schemeClr val="tx1"/>
              </a:solidFill>
              <a:latin typeface="AR JULIAN" panose="02000000000000000000" pitchFamily="2" charset="0"/>
            </a:endParaRPr>
          </a:p>
          <a:p>
            <a:endParaRPr lang="fr-FR" dirty="0"/>
          </a:p>
        </p:txBody>
      </p:sp>
      <p:pic>
        <p:nvPicPr>
          <p:cNvPr id="4" name="Image 3">
            <a:extLst>
              <a:ext uri="{FF2B5EF4-FFF2-40B4-BE49-F238E27FC236}">
                <a16:creationId xmlns:a16="http://schemas.microsoft.com/office/drawing/2014/main" id="{C814025D-7AAF-E5D5-6836-A2D4605E73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354880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773787785"/>
              </p:ext>
            </p:extLst>
          </p:nvPr>
        </p:nvGraphicFramePr>
        <p:xfrm>
          <a:off x="216124" y="407531"/>
          <a:ext cx="10262120" cy="5668818"/>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8065652" y="219330"/>
            <a:ext cx="2020740" cy="646331"/>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140 clubs (+5) </a:t>
            </a:r>
          </a:p>
          <a:p>
            <a:r>
              <a:rPr lang="fr-FR" dirty="0"/>
              <a:t>208 équipes (+8)</a:t>
            </a:r>
          </a:p>
        </p:txBody>
      </p:sp>
      <p:sp>
        <p:nvSpPr>
          <p:cNvPr id="3" name="ZoneTexte 2"/>
          <p:cNvSpPr txBox="1"/>
          <p:nvPr/>
        </p:nvSpPr>
        <p:spPr>
          <a:xfrm>
            <a:off x="1247776" y="5335386"/>
            <a:ext cx="8624454" cy="1200329"/>
          </a:xfrm>
          <a:prstGeom prst="rect">
            <a:avLst/>
          </a:prstGeom>
          <a:noFill/>
        </p:spPr>
        <p:txBody>
          <a:bodyPr wrap="square" rtlCol="0">
            <a:spAutoFit/>
          </a:bodyPr>
          <a:lstStyle/>
          <a:p>
            <a:r>
              <a:rPr lang="fr-FR" u="sng" dirty="0"/>
              <a:t>Constat </a:t>
            </a:r>
            <a:r>
              <a:rPr lang="fr-FR" dirty="0"/>
              <a:t>: </a:t>
            </a:r>
          </a:p>
          <a:p>
            <a:pPr marL="285750" indent="-285750">
              <a:buFontTx/>
              <a:buChar char="-"/>
            </a:pPr>
            <a:r>
              <a:rPr lang="fr-FR" dirty="0"/>
              <a:t>En difficulté sur la journée du vendredi, surtout sénior (comme l’an dernier)</a:t>
            </a:r>
          </a:p>
          <a:p>
            <a:pPr marL="285750" indent="-285750">
              <a:buFontTx/>
              <a:buChar char="-"/>
            </a:pPr>
            <a:r>
              <a:rPr lang="fr-FR" dirty="0"/>
              <a:t>Légère hausse sur le secteur Antibois </a:t>
            </a:r>
          </a:p>
          <a:p>
            <a:pPr marL="285750" indent="-285750">
              <a:buFontTx/>
              <a:buChar char="-"/>
            </a:pPr>
            <a:r>
              <a:rPr lang="fr-FR" dirty="0"/>
              <a:t>Maintien sur les autres poules</a:t>
            </a:r>
          </a:p>
        </p:txBody>
      </p:sp>
      <p:pic>
        <p:nvPicPr>
          <p:cNvPr id="5" name="Image 4">
            <a:extLst>
              <a:ext uri="{FF2B5EF4-FFF2-40B4-BE49-F238E27FC236}">
                <a16:creationId xmlns:a16="http://schemas.microsoft.com/office/drawing/2014/main" id="{821D87B0-00F1-E8F1-9823-4627E2577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4"/>
            <a:stretch>
              <a:fillRect/>
            </a:stretch>
          </a:blipFill>
          <a:ln>
            <a:solidFill>
              <a:srgbClr val="002060"/>
            </a:solidFill>
          </a:ln>
        </p:spPr>
      </p:pic>
    </p:spTree>
    <p:extLst>
      <p:ext uri="{BB962C8B-B14F-4D97-AF65-F5344CB8AC3E}">
        <p14:creationId xmlns:p14="http://schemas.microsoft.com/office/powerpoint/2010/main" val="75114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937" y="229369"/>
            <a:ext cx="10330151" cy="1636376"/>
          </a:xfrm>
        </p:spPr>
        <p:txBody>
          <a:bodyPr>
            <a:normAutofit/>
          </a:bodyPr>
          <a:lstStyle/>
          <a:p>
            <a:pPr algn="ctr"/>
            <a:r>
              <a:rPr lang="fr-FR" sz="4000" b="1" dirty="0">
                <a:ln w="3175" cmpd="sng">
                  <a:solidFill>
                    <a:schemeClr val="bg1"/>
                  </a:solidFill>
                </a:ln>
                <a:solidFill>
                  <a:schemeClr val="tx2"/>
                </a:solidFill>
                <a:latin typeface="Bookman Old Style" pitchFamily="18" charset="0"/>
              </a:rPr>
              <a:t>SAISON 2024/2025</a:t>
            </a:r>
            <a:br>
              <a:rPr lang="fr-FR" sz="4000" b="1" dirty="0">
                <a:ln w="3175" cmpd="sng">
                  <a:solidFill>
                    <a:schemeClr val="bg1"/>
                  </a:solidFill>
                </a:ln>
                <a:solidFill>
                  <a:schemeClr val="tx2"/>
                </a:solidFill>
                <a:latin typeface="Bookman Old Style" pitchFamily="18" charset="0"/>
              </a:rPr>
            </a:br>
            <a:endParaRPr lang="fr-FR" sz="4000" dirty="0">
              <a:ln w="3175" cmpd="sng">
                <a:solidFill>
                  <a:schemeClr val="bg1"/>
                </a:solidFill>
              </a:ln>
              <a:solidFill>
                <a:schemeClr val="tx2"/>
              </a:solidFill>
            </a:endParaRPr>
          </a:p>
        </p:txBody>
      </p:sp>
      <p:sp>
        <p:nvSpPr>
          <p:cNvPr id="3" name="Espace réservé du contenu 2"/>
          <p:cNvSpPr>
            <a:spLocks noGrp="1"/>
          </p:cNvSpPr>
          <p:nvPr>
            <p:ph idx="1"/>
          </p:nvPr>
        </p:nvSpPr>
        <p:spPr>
          <a:xfrm>
            <a:off x="344630" y="1436048"/>
            <a:ext cx="10404763" cy="4981863"/>
          </a:xfrm>
        </p:spPr>
        <p:txBody>
          <a:bodyPr>
            <a:normAutofit/>
          </a:bodyPr>
          <a:lstStyle/>
          <a:p>
            <a:pPr marL="274320" indent="-274320" algn="ctr">
              <a:lnSpc>
                <a:spcPct val="90000"/>
              </a:lnSpc>
              <a:spcAft>
                <a:spcPts val="0"/>
              </a:spcAft>
              <a:buNone/>
              <a:defRPr/>
            </a:pPr>
            <a:r>
              <a:rPr lang="fr-FR" sz="2800" b="1" dirty="0">
                <a:solidFill>
                  <a:schemeClr val="tx1"/>
                </a:solidFill>
                <a:latin typeface="AR JULIAN" panose="02000000000000000000" pitchFamily="2" charset="0"/>
              </a:rPr>
              <a:t>Environ 3000 matchs à l’année</a:t>
            </a:r>
          </a:p>
          <a:p>
            <a:pPr marL="274320" indent="-274320" algn="ctr">
              <a:lnSpc>
                <a:spcPct val="90000"/>
              </a:lnSpc>
              <a:spcAft>
                <a:spcPts val="0"/>
              </a:spcAft>
              <a:buNone/>
              <a:defRPr/>
            </a:pPr>
            <a:endParaRPr lang="fr-FR" sz="2200" b="1" dirty="0">
              <a:solidFill>
                <a:schemeClr val="tx1"/>
              </a:solidFill>
              <a:effectLst>
                <a:outerShdw blurRad="50800" dist="38100" dir="2700000" algn="tl" rotWithShape="0">
                  <a:prstClr val="black">
                    <a:alpha val="40000"/>
                  </a:prstClr>
                </a:outerShdw>
              </a:effectLst>
              <a:latin typeface="AR JULIAN" panose="02000000000000000000" pitchFamily="2" charset="0"/>
            </a:endParaRPr>
          </a:p>
          <a:p>
            <a:pPr marL="0" indent="0">
              <a:lnSpc>
                <a:spcPct val="90000"/>
              </a:lnSpc>
              <a:spcAft>
                <a:spcPts val="0"/>
              </a:spcAft>
              <a:buNone/>
              <a:defRPr/>
            </a:pPr>
            <a:r>
              <a:rPr lang="fr-FR" sz="1900" u="sng" dirty="0">
                <a:solidFill>
                  <a:schemeClr val="tx1"/>
                </a:solidFill>
                <a:latin typeface="AR JULIAN" panose="02000000000000000000" pitchFamily="2" charset="0"/>
              </a:rPr>
              <a:t>Nice </a:t>
            </a:r>
            <a:r>
              <a:rPr lang="fr-FR" sz="1900" dirty="0">
                <a:solidFill>
                  <a:schemeClr val="tx1"/>
                </a:solidFill>
                <a:latin typeface="AR JULIAN" panose="02000000000000000000" pitchFamily="2" charset="0"/>
              </a:rPr>
              <a:t>: Une dizaine de terrains attribués par la ville </a:t>
            </a:r>
            <a:r>
              <a:rPr lang="fr-FR" sz="1900" dirty="0">
                <a:latin typeface="AR JULIAN" panose="02000000000000000000" pitchFamily="2" charset="0"/>
              </a:rPr>
              <a:t>(</a:t>
            </a:r>
            <a:r>
              <a:rPr lang="fr-FR" sz="1900" dirty="0">
                <a:solidFill>
                  <a:schemeClr val="tx1"/>
                </a:solidFill>
                <a:latin typeface="AR JULIAN" panose="02000000000000000000" pitchFamily="2" charset="0"/>
              </a:rPr>
              <a:t>60% à l’Est et 40% à l’Ouest de Nice). </a:t>
            </a:r>
          </a:p>
          <a:p>
            <a:pPr marL="0" indent="0">
              <a:lnSpc>
                <a:spcPct val="90000"/>
              </a:lnSpc>
              <a:spcAft>
                <a:spcPts val="0"/>
              </a:spcAft>
              <a:buNone/>
              <a:defRPr/>
            </a:pPr>
            <a:r>
              <a:rPr lang="fr-FR" sz="1900" dirty="0">
                <a:latin typeface="AR JULIAN" panose="02000000000000000000" pitchFamily="2" charset="0"/>
              </a:rPr>
              <a:t>Meilleure qualité globale des terrains ces dernières années. Tous les terrains sont maintenant en synthétique.</a:t>
            </a:r>
          </a:p>
          <a:p>
            <a:pPr marL="0" indent="0">
              <a:lnSpc>
                <a:spcPct val="90000"/>
              </a:lnSpc>
              <a:spcAft>
                <a:spcPts val="0"/>
              </a:spcAft>
              <a:buNone/>
              <a:defRPr/>
            </a:pPr>
            <a:endParaRPr lang="fr-FR" sz="1900" dirty="0">
              <a:solidFill>
                <a:schemeClr val="tx1"/>
              </a:solidFill>
              <a:latin typeface="AR JULIAN" panose="02000000000000000000" pitchFamily="2" charset="0"/>
            </a:endParaRPr>
          </a:p>
          <a:p>
            <a:pPr marL="0" indent="0">
              <a:lnSpc>
                <a:spcPct val="90000"/>
              </a:lnSpc>
              <a:spcAft>
                <a:spcPts val="0"/>
              </a:spcAft>
              <a:buNone/>
              <a:defRPr/>
            </a:pPr>
            <a:r>
              <a:rPr lang="fr-FR" sz="1900" u="sng" dirty="0">
                <a:solidFill>
                  <a:schemeClr val="tx1"/>
                </a:solidFill>
                <a:latin typeface="AR JULIAN" panose="02000000000000000000" pitchFamily="2" charset="0"/>
              </a:rPr>
              <a:t>Secteur Antibes</a:t>
            </a:r>
            <a:r>
              <a:rPr lang="fr-FR" sz="1900" dirty="0">
                <a:solidFill>
                  <a:schemeClr val="tx1"/>
                </a:solidFill>
                <a:latin typeface="AR JULIAN" panose="02000000000000000000" pitchFamily="2" charset="0"/>
              </a:rPr>
              <a:t> : </a:t>
            </a:r>
            <a:r>
              <a:rPr lang="fr-FR" sz="1900" dirty="0">
                <a:latin typeface="AR JULIAN" panose="02000000000000000000" pitchFamily="2" charset="0"/>
              </a:rPr>
              <a:t>4 terrains synthétiques mis à disposition – Jours de pratique lundi/mardi/mercredi.</a:t>
            </a:r>
          </a:p>
          <a:p>
            <a:pPr marL="0" indent="0">
              <a:lnSpc>
                <a:spcPct val="90000"/>
              </a:lnSpc>
              <a:spcAft>
                <a:spcPts val="0"/>
              </a:spcAft>
              <a:buNone/>
              <a:defRPr/>
            </a:pPr>
            <a:r>
              <a:rPr lang="fr-FR" sz="1900" u="sng" dirty="0">
                <a:solidFill>
                  <a:schemeClr val="tx1"/>
                </a:solidFill>
                <a:latin typeface="AR JULIAN" panose="02000000000000000000" pitchFamily="2" charset="0"/>
              </a:rPr>
              <a:t>Secteur Cannois </a:t>
            </a:r>
            <a:r>
              <a:rPr lang="fr-FR" sz="1900" dirty="0">
                <a:solidFill>
                  <a:schemeClr val="tx1"/>
                </a:solidFill>
                <a:latin typeface="AR JULIAN" panose="02000000000000000000" pitchFamily="2" charset="0"/>
              </a:rPr>
              <a:t>: 1</a:t>
            </a:r>
            <a:r>
              <a:rPr lang="fr-FR" sz="1900" dirty="0">
                <a:latin typeface="AR JULIAN" panose="02000000000000000000" pitchFamily="2" charset="0"/>
              </a:rPr>
              <a:t> terrain synthétique mis à disposition </a:t>
            </a:r>
            <a:r>
              <a:rPr lang="fr-FR" sz="1900" dirty="0">
                <a:solidFill>
                  <a:schemeClr val="tx1"/>
                </a:solidFill>
                <a:latin typeface="AR JULIAN" panose="02000000000000000000" pitchFamily="2" charset="0"/>
              </a:rPr>
              <a:t>. Manque d’infrastructures par rapport aux nombres d’équipes (Pas de terrain synthétique sur Cannes).</a:t>
            </a:r>
            <a:endParaRPr lang="fr-FR" sz="2200" dirty="0">
              <a:latin typeface="AR JULIAN" panose="02000000000000000000" pitchFamily="2" charset="0"/>
            </a:endParaRPr>
          </a:p>
          <a:p>
            <a:pPr marL="0" indent="0">
              <a:lnSpc>
                <a:spcPct val="90000"/>
              </a:lnSpc>
              <a:spcAft>
                <a:spcPts val="0"/>
              </a:spcAft>
              <a:buNone/>
              <a:defRPr/>
            </a:pPr>
            <a:endParaRPr lang="fr-FR" sz="2200" dirty="0">
              <a:solidFill>
                <a:schemeClr val="tx1"/>
              </a:solidFill>
              <a:latin typeface="AR JULIAN" panose="02000000000000000000" pitchFamily="2" charset="0"/>
            </a:endParaRPr>
          </a:p>
          <a:p>
            <a:pPr marL="0" indent="0">
              <a:lnSpc>
                <a:spcPct val="90000"/>
              </a:lnSpc>
              <a:spcAft>
                <a:spcPts val="0"/>
              </a:spcAft>
              <a:buNone/>
              <a:defRPr/>
            </a:pPr>
            <a:r>
              <a:rPr lang="fr-FR" sz="1900" dirty="0">
                <a:latin typeface="AR JULIAN" panose="02000000000000000000" pitchFamily="2" charset="0"/>
              </a:rPr>
              <a:t>Certains clubs arrivent à avoir leur propre créneau. Nous conseillons aux équipes, notamment à l’Ouest du département où il nous est difficile d’avoir des installations , de se renseigner directement auprès de certaines municipalités afin d’avoir un créneau.</a:t>
            </a:r>
            <a:endParaRPr lang="fr-FR" sz="1900" dirty="0">
              <a:solidFill>
                <a:schemeClr val="tx1"/>
              </a:solidFill>
              <a:latin typeface="AR JULIAN" panose="02000000000000000000" pitchFamily="2" charset="0"/>
            </a:endParaRPr>
          </a:p>
        </p:txBody>
      </p:sp>
      <p:pic>
        <p:nvPicPr>
          <p:cNvPr id="4" name="Image 3">
            <a:extLst>
              <a:ext uri="{FF2B5EF4-FFF2-40B4-BE49-F238E27FC236}">
                <a16:creationId xmlns:a16="http://schemas.microsoft.com/office/drawing/2014/main" id="{AECD317B-6D7A-0CA5-30A2-CC467A8304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212571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6617" y="271741"/>
            <a:ext cx="8534400" cy="1507067"/>
          </a:xfrm>
        </p:spPr>
        <p:txBody>
          <a:bodyPr>
            <a:normAutofit/>
          </a:bodyPr>
          <a:lstStyle/>
          <a:p>
            <a:r>
              <a:rPr lang="fr-FR" sz="4000" b="1" dirty="0">
                <a:ln w="3175" cmpd="sng">
                  <a:solidFill>
                    <a:schemeClr val="bg1"/>
                  </a:solidFill>
                </a:ln>
                <a:solidFill>
                  <a:schemeClr val="tx2"/>
                </a:solidFill>
                <a:latin typeface="Bookman Old Style" pitchFamily="18" charset="0"/>
              </a:rPr>
              <a:t>PRINCIPALES REGLES DU JEU</a:t>
            </a:r>
            <a:br>
              <a:rPr lang="fr-FR" sz="4000" b="1" dirty="0">
                <a:ln w="3175" cmpd="sng">
                  <a:solidFill>
                    <a:schemeClr val="bg1"/>
                  </a:solidFill>
                </a:ln>
                <a:solidFill>
                  <a:schemeClr val="tx2"/>
                </a:solidFill>
                <a:latin typeface="Bookman Old Style" pitchFamily="18" charset="0"/>
              </a:rPr>
            </a:br>
            <a:endParaRPr lang="fr-FR" sz="4000" dirty="0">
              <a:ln w="3175" cmpd="sng">
                <a:solidFill>
                  <a:schemeClr val="bg1"/>
                </a:solidFill>
              </a:ln>
              <a:solidFill>
                <a:schemeClr val="tx2"/>
              </a:solidFill>
            </a:endParaRPr>
          </a:p>
        </p:txBody>
      </p:sp>
      <p:sp>
        <p:nvSpPr>
          <p:cNvPr id="3" name="Espace réservé du contenu 2"/>
          <p:cNvSpPr>
            <a:spLocks noGrp="1"/>
          </p:cNvSpPr>
          <p:nvPr>
            <p:ph idx="1"/>
          </p:nvPr>
        </p:nvSpPr>
        <p:spPr>
          <a:xfrm>
            <a:off x="482006" y="1253375"/>
            <a:ext cx="10023621" cy="5076998"/>
          </a:xfrm>
        </p:spPr>
        <p:txBody>
          <a:bodyPr>
            <a:normAutofit/>
          </a:bodyPr>
          <a:lstStyle/>
          <a:p>
            <a:pPr>
              <a:tabLst>
                <a:tab pos="457200" algn="l"/>
              </a:tabLst>
              <a:defRPr/>
            </a:pPr>
            <a:endParaRPr lang="fr-FR" sz="2600" dirty="0">
              <a:solidFill>
                <a:schemeClr val="tx1"/>
              </a:solidFill>
              <a:latin typeface="AR JULIAN" panose="02000000000000000000" pitchFamily="2" charset="0"/>
            </a:endParaRPr>
          </a:p>
          <a:p>
            <a:pPr>
              <a:buFont typeface="Wingdings" pitchFamily="2" charset="2"/>
              <a:buChar char="Ø"/>
              <a:tabLst>
                <a:tab pos="457200" algn="l"/>
              </a:tabLst>
              <a:defRPr/>
            </a:pPr>
            <a:r>
              <a:rPr lang="fr-FR" sz="2600" dirty="0">
                <a:solidFill>
                  <a:schemeClr val="tx1"/>
                </a:solidFill>
                <a:latin typeface="AR JULIAN" panose="02000000000000000000" pitchFamily="2" charset="0"/>
              </a:rPr>
              <a:t> </a:t>
            </a:r>
            <a:r>
              <a:rPr lang="fr-FR" sz="2200" dirty="0">
                <a:solidFill>
                  <a:schemeClr val="tx1"/>
                </a:solidFill>
                <a:latin typeface="AR JULIAN" panose="02000000000000000000" pitchFamily="2" charset="0"/>
              </a:rPr>
              <a:t>Matchs auto-arbitrés  </a:t>
            </a:r>
          </a:p>
          <a:p>
            <a:pPr>
              <a:buFont typeface="Wingdings" pitchFamily="2" charset="2"/>
              <a:buChar char="Ø"/>
              <a:tabLst>
                <a:tab pos="457200" algn="l"/>
              </a:tabLst>
              <a:defRPr/>
            </a:pPr>
            <a:r>
              <a:rPr lang="fr-FR" sz="2200" dirty="0">
                <a:solidFill>
                  <a:schemeClr val="tx1"/>
                </a:solidFill>
                <a:latin typeface="AR JULIAN" panose="02000000000000000000" pitchFamily="2" charset="0"/>
              </a:rPr>
              <a:t>Pas de hors-jeu - Relance du gardien libre (pied, main …) sur sortie de but ou dans le jeu - Remise en touche au pied (pas de but direct).</a:t>
            </a:r>
          </a:p>
          <a:p>
            <a:pPr>
              <a:buFont typeface="Wingdings" pitchFamily="2" charset="2"/>
              <a:buChar char="Ø"/>
              <a:tabLst>
                <a:tab pos="457200" algn="l"/>
              </a:tabLst>
              <a:defRPr/>
            </a:pPr>
            <a:r>
              <a:rPr lang="fr-FR" sz="2200" dirty="0">
                <a:solidFill>
                  <a:schemeClr val="tx1"/>
                </a:solidFill>
                <a:latin typeface="AR JULIAN" panose="02000000000000000000" pitchFamily="2" charset="0"/>
              </a:rPr>
              <a:t> Tous les coups-francs sont directs. Mur à 6 mètres.</a:t>
            </a:r>
          </a:p>
          <a:p>
            <a:pPr>
              <a:buFont typeface="Wingdings" pitchFamily="2" charset="2"/>
              <a:buChar char="Ø"/>
              <a:tabLst>
                <a:tab pos="457200" algn="l"/>
              </a:tabLst>
              <a:defRPr/>
            </a:pPr>
            <a:r>
              <a:rPr lang="fr-FR" sz="2200" dirty="0">
                <a:solidFill>
                  <a:schemeClr val="tx1"/>
                </a:solidFill>
                <a:latin typeface="AR JULIAN" panose="02000000000000000000" pitchFamily="2" charset="0"/>
              </a:rPr>
              <a:t>Le gardien ne peut pas récupérer le ballon à la main sur les passes de ses coéquipiers (tous types de passes).</a:t>
            </a:r>
          </a:p>
          <a:p>
            <a:pPr>
              <a:buFont typeface="Wingdings" pitchFamily="2" charset="2"/>
              <a:buChar char="Ø"/>
              <a:tabLst>
                <a:tab pos="457200" algn="l"/>
              </a:tabLst>
              <a:defRPr/>
            </a:pPr>
            <a:r>
              <a:rPr lang="fr-FR" sz="2200" dirty="0">
                <a:solidFill>
                  <a:schemeClr val="tx1"/>
                </a:solidFill>
                <a:latin typeface="AR JULIAN" panose="02000000000000000000" pitchFamily="2" charset="0"/>
              </a:rPr>
              <a:t> Interdiction de tacler, même pour le gardien.</a:t>
            </a:r>
          </a:p>
          <a:p>
            <a:pPr>
              <a:buFont typeface="Wingdings" pitchFamily="2" charset="2"/>
              <a:buChar char="Ø"/>
              <a:tabLst>
                <a:tab pos="457200" algn="l"/>
              </a:tabLst>
              <a:defRPr/>
            </a:pPr>
            <a:r>
              <a:rPr lang="fr-FR" sz="2200" dirty="0">
                <a:solidFill>
                  <a:schemeClr val="tx1"/>
                </a:solidFill>
                <a:latin typeface="AR JULIAN" panose="02000000000000000000" pitchFamily="2" charset="0"/>
              </a:rPr>
              <a:t>Zone de penalty &lt; Zone bleue si existante. Si non existante : A  6m de chaque coté des poteaux (A délimiter par un accessoire avant le début du match par les responsables d’équipes).</a:t>
            </a:r>
          </a:p>
        </p:txBody>
      </p:sp>
      <p:pic>
        <p:nvPicPr>
          <p:cNvPr id="4" name="Image 3">
            <a:extLst>
              <a:ext uri="{FF2B5EF4-FFF2-40B4-BE49-F238E27FC236}">
                <a16:creationId xmlns:a16="http://schemas.microsoft.com/office/drawing/2014/main" id="{85004C1B-3AFC-0477-BA63-E95F8DF4F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240652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638" y="112127"/>
            <a:ext cx="8534400" cy="1507067"/>
          </a:xfrm>
        </p:spPr>
        <p:txBody>
          <a:bodyPr>
            <a:normAutofit fontScale="90000"/>
          </a:bodyPr>
          <a:lstStyle/>
          <a:p>
            <a:r>
              <a:rPr lang="fr-FR" sz="4000" b="1" dirty="0">
                <a:ln w="3175" cmpd="sng">
                  <a:solidFill>
                    <a:schemeClr val="bg1"/>
                  </a:solidFill>
                </a:ln>
                <a:solidFill>
                  <a:schemeClr val="tx2"/>
                </a:solidFill>
                <a:latin typeface="Bookman Old Style" pitchFamily="18" charset="0"/>
              </a:rPr>
              <a:t>REGLEMENT administratif FA7</a:t>
            </a:r>
            <a:br>
              <a:rPr lang="fr-FR" sz="4000" b="1" dirty="0">
                <a:ln w="3175" cmpd="sng">
                  <a:solidFill>
                    <a:schemeClr val="bg1"/>
                  </a:solidFill>
                </a:ln>
                <a:solidFill>
                  <a:schemeClr val="tx2"/>
                </a:solidFill>
                <a:latin typeface="Bookman Old Style" pitchFamily="18" charset="0"/>
              </a:rPr>
            </a:br>
            <a:endParaRPr lang="fr-FR" sz="4000" dirty="0">
              <a:ln w="3175" cmpd="sng">
                <a:solidFill>
                  <a:schemeClr val="bg1"/>
                </a:solidFill>
              </a:ln>
              <a:solidFill>
                <a:schemeClr val="tx2"/>
              </a:solidFill>
            </a:endParaRPr>
          </a:p>
        </p:txBody>
      </p:sp>
      <p:sp>
        <p:nvSpPr>
          <p:cNvPr id="3" name="Espace réservé du contenu 2"/>
          <p:cNvSpPr>
            <a:spLocks noGrp="1"/>
          </p:cNvSpPr>
          <p:nvPr>
            <p:ph idx="1"/>
          </p:nvPr>
        </p:nvSpPr>
        <p:spPr>
          <a:xfrm>
            <a:off x="204528" y="1619194"/>
            <a:ext cx="10347268" cy="4429181"/>
          </a:xfrm>
        </p:spPr>
        <p:txBody>
          <a:bodyPr>
            <a:normAutofit/>
          </a:bodyPr>
          <a:lstStyle/>
          <a:p>
            <a:pPr>
              <a:buFont typeface="Wingdings" pitchFamily="2" charset="2"/>
              <a:buChar char="Ø"/>
            </a:pPr>
            <a:r>
              <a:rPr lang="fr-FR" sz="2000" dirty="0">
                <a:solidFill>
                  <a:schemeClr val="tx1"/>
                </a:solidFill>
                <a:latin typeface="AR JULIAN" panose="02000000000000000000" pitchFamily="2" charset="0"/>
              </a:rPr>
              <a:t>L’équipe qui reçoit est responsable de la feuille de match (FDM). Elle doit être remplie avant la rencontre. Une 2eme FDM ne sera pas acceptée.</a:t>
            </a:r>
          </a:p>
          <a:p>
            <a:pPr>
              <a:lnSpc>
                <a:spcPct val="150000"/>
              </a:lnSpc>
              <a:buFont typeface="Wingdings" pitchFamily="2" charset="2"/>
              <a:buChar char="Ø"/>
            </a:pPr>
            <a:r>
              <a:rPr lang="fr-FR" sz="2000" dirty="0">
                <a:solidFill>
                  <a:schemeClr val="tx1"/>
                </a:solidFill>
                <a:latin typeface="AR JULIAN" panose="02000000000000000000" pitchFamily="2" charset="0"/>
              </a:rPr>
              <a:t>Le contrôle des licences est obligatoire, il doit être effectué avant la rencontre. </a:t>
            </a:r>
          </a:p>
          <a:p>
            <a:pPr>
              <a:buFont typeface="Wingdings" pitchFamily="2" charset="2"/>
              <a:buChar char="Ø"/>
            </a:pPr>
            <a:r>
              <a:rPr lang="fr-FR" sz="2000" dirty="0">
                <a:solidFill>
                  <a:schemeClr val="tx1"/>
                </a:solidFill>
                <a:latin typeface="AR JULIAN" panose="02000000000000000000" pitchFamily="2" charset="0"/>
              </a:rPr>
              <a:t>Si une équipe ne veut ou ne peut pas montrer ses licences, l’autre équipe a la possibilité de refuser de jouer en posant une réserve signée sur la FDM.</a:t>
            </a:r>
          </a:p>
          <a:p>
            <a:pPr>
              <a:buFont typeface="Wingdings" pitchFamily="2" charset="2"/>
              <a:buChar char="Ø"/>
            </a:pPr>
            <a:r>
              <a:rPr lang="fr-FR" sz="2000" dirty="0">
                <a:solidFill>
                  <a:schemeClr val="tx1"/>
                </a:solidFill>
                <a:latin typeface="AR JULIAN" panose="02000000000000000000" pitchFamily="2" charset="0"/>
              </a:rPr>
              <a:t> La FDM doit être signée par les 2 capitaines (réserves d’après match non valide si le contrôle de licences est non effectué</a:t>
            </a:r>
            <a:r>
              <a:rPr lang="fr-FR" sz="2000" dirty="0">
                <a:latin typeface="AR JULIAN" panose="02000000000000000000" pitchFamily="2" charset="0"/>
              </a:rPr>
              <a:t> </a:t>
            </a:r>
            <a:r>
              <a:rPr lang="fr-FR" sz="2000" dirty="0">
                <a:solidFill>
                  <a:schemeClr val="tx1"/>
                </a:solidFill>
                <a:latin typeface="AR JULIAN" panose="02000000000000000000" pitchFamily="2" charset="0"/>
              </a:rPr>
              <a:t>avant la rencontre).</a:t>
            </a:r>
          </a:p>
          <a:p>
            <a:pPr>
              <a:lnSpc>
                <a:spcPct val="150000"/>
              </a:lnSpc>
              <a:buFont typeface="Wingdings" pitchFamily="2" charset="2"/>
              <a:buChar char="Ø"/>
            </a:pPr>
            <a:r>
              <a:rPr lang="fr-FR" sz="2000" dirty="0">
                <a:solidFill>
                  <a:schemeClr val="tx1"/>
                </a:solidFill>
                <a:latin typeface="AR JULIAN" panose="02000000000000000000" pitchFamily="2" charset="0"/>
              </a:rPr>
              <a:t> Une licence sans photo </a:t>
            </a:r>
            <a:r>
              <a:rPr lang="fr-FR" sz="2000" dirty="0">
                <a:latin typeface="AR JULIAN" panose="02000000000000000000" pitchFamily="2" charset="0"/>
              </a:rPr>
              <a:t>n’est pas considérée comme une licence à jour.</a:t>
            </a:r>
            <a:endParaRPr lang="fr-FR" sz="2000" dirty="0">
              <a:solidFill>
                <a:schemeClr val="tx1"/>
              </a:solidFill>
              <a:latin typeface="AR JULIAN" panose="02000000000000000000" pitchFamily="2" charset="0"/>
            </a:endParaRPr>
          </a:p>
          <a:p>
            <a:pPr>
              <a:buFont typeface="Wingdings" pitchFamily="2" charset="2"/>
              <a:buChar char="Ø"/>
            </a:pPr>
            <a:r>
              <a:rPr lang="fr-FR" sz="2000" dirty="0">
                <a:solidFill>
                  <a:schemeClr val="tx1"/>
                </a:solidFill>
                <a:latin typeface="AR JULIAN" panose="02000000000000000000" pitchFamily="2" charset="0"/>
              </a:rPr>
              <a:t>Les rencontres doivent débuter et finir aux heures indiquées (délai de 10 minutes au début du match). Si l’équipe adverse accepte de jouer malgré le retard de son adversaire, la rencontre ne pourra se prolonger en venant perturber la rencontre suivante.</a:t>
            </a:r>
          </a:p>
          <a:p>
            <a:pPr>
              <a:buFont typeface="Wingdings" pitchFamily="2" charset="2"/>
              <a:buChar char="Ø"/>
            </a:pPr>
            <a:endParaRPr lang="fr-FR" sz="2300" dirty="0">
              <a:solidFill>
                <a:schemeClr val="tx1"/>
              </a:solidFill>
              <a:latin typeface="AR JULIAN" panose="02000000000000000000" pitchFamily="2" charset="0"/>
            </a:endParaRPr>
          </a:p>
          <a:p>
            <a:endParaRPr lang="fr-FR" dirty="0"/>
          </a:p>
        </p:txBody>
      </p:sp>
      <p:pic>
        <p:nvPicPr>
          <p:cNvPr id="4" name="Image 3">
            <a:extLst>
              <a:ext uri="{FF2B5EF4-FFF2-40B4-BE49-F238E27FC236}">
                <a16:creationId xmlns:a16="http://schemas.microsoft.com/office/drawing/2014/main" id="{C2265867-DBFA-4BEB-9B5B-396D00AB8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393869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0131" y="559570"/>
            <a:ext cx="9190615" cy="1123758"/>
          </a:xfrm>
        </p:spPr>
        <p:txBody>
          <a:bodyPr>
            <a:normAutofit fontScale="90000"/>
          </a:bodyPr>
          <a:lstStyle/>
          <a:p>
            <a:pPr algn="ctr"/>
            <a:r>
              <a:rPr lang="fr-FR" sz="4000" b="1" dirty="0">
                <a:ln w="3175" cmpd="sng">
                  <a:solidFill>
                    <a:schemeClr val="bg1"/>
                  </a:solidFill>
                </a:ln>
                <a:solidFill>
                  <a:schemeClr val="tx2"/>
                </a:solidFill>
                <a:latin typeface="Bookman Old Style" pitchFamily="18" charset="0"/>
              </a:rPr>
              <a:t>LES DELEGUES DE MATCHS</a:t>
            </a:r>
            <a:br>
              <a:rPr lang="fr-FR" sz="4000" b="1" dirty="0">
                <a:ln w="3175" cmpd="sng">
                  <a:solidFill>
                    <a:schemeClr val="bg1"/>
                  </a:solidFill>
                </a:ln>
                <a:solidFill>
                  <a:schemeClr val="tx2"/>
                </a:solidFill>
                <a:latin typeface="Bookman Old Style" pitchFamily="18" charset="0"/>
              </a:rPr>
            </a:br>
            <a:endParaRPr lang="fr-FR" sz="4000" dirty="0">
              <a:ln w="3175" cmpd="sng">
                <a:solidFill>
                  <a:schemeClr val="bg1"/>
                </a:solidFill>
              </a:ln>
              <a:solidFill>
                <a:schemeClr val="tx2"/>
              </a:solidFill>
            </a:endParaRPr>
          </a:p>
        </p:txBody>
      </p:sp>
      <p:sp>
        <p:nvSpPr>
          <p:cNvPr id="3" name="Espace réservé du contenu 2"/>
          <p:cNvSpPr>
            <a:spLocks noGrp="1"/>
          </p:cNvSpPr>
          <p:nvPr>
            <p:ph idx="1"/>
          </p:nvPr>
        </p:nvSpPr>
        <p:spPr>
          <a:xfrm>
            <a:off x="462222" y="1452501"/>
            <a:ext cx="9981508" cy="4873336"/>
          </a:xfrm>
        </p:spPr>
        <p:txBody>
          <a:bodyPr>
            <a:normAutofit lnSpcReduction="10000"/>
          </a:bodyPr>
          <a:lstStyle/>
          <a:p>
            <a:pPr marL="0" indent="0" algn="ctr">
              <a:spcAft>
                <a:spcPts val="0"/>
              </a:spcAft>
              <a:buNone/>
              <a:defRPr/>
            </a:pPr>
            <a:r>
              <a:rPr lang="fr-FR" sz="2200" b="1" dirty="0">
                <a:solidFill>
                  <a:schemeClr val="tx1"/>
                </a:solidFill>
                <a:latin typeface="AR JULIAN" panose="02000000000000000000" pitchFamily="2" charset="0"/>
              </a:rPr>
              <a:t>Mission principale </a:t>
            </a:r>
            <a:r>
              <a:rPr lang="fr-FR" sz="2200" dirty="0">
                <a:solidFill>
                  <a:schemeClr val="tx1"/>
                </a:solidFill>
                <a:latin typeface="AR JULIAN" panose="02000000000000000000" pitchFamily="2" charset="0"/>
              </a:rPr>
              <a:t>: </a:t>
            </a:r>
          </a:p>
          <a:p>
            <a:pPr marL="274320" indent="-274320" algn="just">
              <a:spcAft>
                <a:spcPts val="0"/>
              </a:spcAft>
              <a:buFont typeface="Wingdings" pitchFamily="2" charset="2"/>
              <a:buChar char="Ø"/>
              <a:defRPr/>
            </a:pPr>
            <a:endParaRPr lang="fr-FR" sz="2200" dirty="0">
              <a:solidFill>
                <a:schemeClr val="tx1"/>
              </a:solidFill>
              <a:latin typeface="AR JULIAN" panose="02000000000000000000" pitchFamily="2" charset="0"/>
            </a:endParaRPr>
          </a:p>
          <a:p>
            <a:pPr marL="0" indent="0" algn="just">
              <a:spcAft>
                <a:spcPts val="0"/>
              </a:spcAft>
              <a:buNone/>
              <a:defRPr/>
            </a:pPr>
            <a:r>
              <a:rPr lang="fr-FR" sz="2200" dirty="0">
                <a:solidFill>
                  <a:schemeClr val="tx1"/>
                </a:solidFill>
                <a:latin typeface="AR JULIAN" panose="02000000000000000000" pitchFamily="2" charset="0"/>
              </a:rPr>
              <a:t>Assurer le bon déroulement du match avec l’élaboration de la feuille de match, le contrôle des licences, le début du match à l’heure, et la bonne tenue des joueurs et dirigeants pendant la rencontre. </a:t>
            </a:r>
            <a:r>
              <a:rPr lang="fr-FR" sz="2200" i="1" u="sng" dirty="0">
                <a:solidFill>
                  <a:srgbClr val="C00000"/>
                </a:solidFill>
                <a:latin typeface="AR JULIAN" panose="02000000000000000000" pitchFamily="2" charset="0"/>
              </a:rPr>
              <a:t>Le délégué n’est en aucun cas un arbitre</a:t>
            </a:r>
            <a:r>
              <a:rPr lang="fr-FR" sz="2200" dirty="0">
                <a:solidFill>
                  <a:srgbClr val="C00000"/>
                </a:solidFill>
                <a:latin typeface="AR JULIAN" panose="02000000000000000000" pitchFamily="2" charset="0"/>
              </a:rPr>
              <a:t>.</a:t>
            </a:r>
          </a:p>
          <a:p>
            <a:pPr marL="0" indent="0" algn="just">
              <a:spcAft>
                <a:spcPts val="0"/>
              </a:spcAft>
              <a:buNone/>
              <a:defRPr/>
            </a:pPr>
            <a:endParaRPr lang="fr-FR" sz="2200" dirty="0">
              <a:solidFill>
                <a:schemeClr val="tx1"/>
              </a:solidFill>
              <a:latin typeface="AR JULIAN" panose="02000000000000000000" pitchFamily="2" charset="0"/>
            </a:endParaRPr>
          </a:p>
          <a:p>
            <a:pPr>
              <a:defRPr/>
            </a:pPr>
            <a:r>
              <a:rPr lang="fr-FR" sz="2200" dirty="0">
                <a:latin typeface="AR JULIAN" panose="02000000000000000000" pitchFamily="2" charset="0"/>
              </a:rPr>
              <a:t>Nous constatons que les équipes sont plus à jour lors des contrôles par rapport à l’an dernier (nouveau site assimilé)</a:t>
            </a:r>
            <a:endParaRPr lang="fr-FR" sz="2200" dirty="0">
              <a:solidFill>
                <a:schemeClr val="tx1"/>
              </a:solidFill>
              <a:latin typeface="AR JULIAN" panose="02000000000000000000" pitchFamily="2" charset="0"/>
            </a:endParaRPr>
          </a:p>
          <a:p>
            <a:pPr>
              <a:defRPr/>
            </a:pPr>
            <a:r>
              <a:rPr lang="fr-FR" sz="2200" dirty="0">
                <a:latin typeface="AR JULIAN" panose="02000000000000000000" pitchFamily="2" charset="0"/>
              </a:rPr>
              <a:t>L’an prochain il y aura plus </a:t>
            </a:r>
            <a:r>
              <a:rPr lang="fr-FR" sz="2200" dirty="0">
                <a:solidFill>
                  <a:schemeClr val="tx1"/>
                </a:solidFill>
                <a:latin typeface="AR JULIAN" panose="02000000000000000000" pitchFamily="2" charset="0"/>
              </a:rPr>
              <a:t>de contrôles aléatoires en championnat</a:t>
            </a:r>
          </a:p>
          <a:p>
            <a:pPr>
              <a:defRPr/>
            </a:pPr>
            <a:r>
              <a:rPr lang="fr-FR" sz="2200" dirty="0">
                <a:latin typeface="AR JULIAN" panose="02000000000000000000" pitchFamily="2" charset="0"/>
              </a:rPr>
              <a:t>Une équipe peut demander la présence d’un délégué lors d’une rencontre (l’équipe devra régler sur place 40€)</a:t>
            </a:r>
            <a:endParaRPr lang="fr-FR" sz="2200" dirty="0">
              <a:solidFill>
                <a:schemeClr val="tx1"/>
              </a:solidFill>
              <a:latin typeface="AR JULIAN" panose="02000000000000000000" pitchFamily="2" charset="0"/>
            </a:endParaRPr>
          </a:p>
          <a:p>
            <a:pPr>
              <a:defRPr/>
            </a:pPr>
            <a:endParaRPr lang="fr-FR" sz="2200" dirty="0">
              <a:solidFill>
                <a:schemeClr val="tx1"/>
              </a:solidFill>
              <a:latin typeface="AR JULIAN" panose="02000000000000000000" pitchFamily="2" charset="0"/>
            </a:endParaRPr>
          </a:p>
          <a:p>
            <a:pPr marL="274320" indent="-274320">
              <a:spcAft>
                <a:spcPts val="0"/>
              </a:spcAft>
              <a:buFont typeface="Wingdings" pitchFamily="2" charset="2"/>
              <a:buChar char="Ø"/>
              <a:defRPr/>
            </a:pPr>
            <a:r>
              <a:rPr lang="fr-FR" sz="1900" u="sng" dirty="0">
                <a:solidFill>
                  <a:schemeClr val="tx1"/>
                </a:solidFill>
                <a:latin typeface="AR JULIAN" panose="02000000000000000000" pitchFamily="2" charset="0"/>
              </a:rPr>
              <a:t>Toutes les personnes intéressées pour faire des délégations peuvent se manifester auprès de la Commission Football</a:t>
            </a:r>
            <a:r>
              <a:rPr lang="fr-FR" sz="1900" dirty="0">
                <a:solidFill>
                  <a:schemeClr val="tx1"/>
                </a:solidFill>
                <a:latin typeface="AR JULIAN" panose="02000000000000000000" pitchFamily="2" charset="0"/>
              </a:rPr>
              <a:t> (recherche secteur Antibes/Cannes notamment)</a:t>
            </a:r>
          </a:p>
          <a:p>
            <a:pPr marL="274320" indent="-274320">
              <a:spcAft>
                <a:spcPts val="0"/>
              </a:spcAft>
              <a:buFont typeface="Wingdings" pitchFamily="2" charset="2"/>
              <a:buChar char="Ø"/>
              <a:defRPr/>
            </a:pPr>
            <a:endParaRPr lang="fr-FR" sz="2200" dirty="0">
              <a:solidFill>
                <a:schemeClr val="tx1"/>
              </a:solidFill>
              <a:latin typeface="AR JULIAN" panose="02000000000000000000" pitchFamily="2" charset="0"/>
            </a:endParaRPr>
          </a:p>
          <a:p>
            <a:pPr marL="274320" indent="-274320">
              <a:spcAft>
                <a:spcPts val="0"/>
              </a:spcAft>
              <a:buFont typeface="Wingdings" pitchFamily="2" charset="2"/>
              <a:buChar char="Ø"/>
              <a:defRPr/>
            </a:pPr>
            <a:endParaRPr lang="fr-FR" sz="2200" dirty="0">
              <a:solidFill>
                <a:schemeClr val="tx1"/>
              </a:solidFill>
              <a:latin typeface="AR JULIAN" panose="02000000000000000000" pitchFamily="2" charset="0"/>
            </a:endParaRPr>
          </a:p>
        </p:txBody>
      </p:sp>
      <p:pic>
        <p:nvPicPr>
          <p:cNvPr id="4" name="Image 3">
            <a:extLst>
              <a:ext uri="{FF2B5EF4-FFF2-40B4-BE49-F238E27FC236}">
                <a16:creationId xmlns:a16="http://schemas.microsoft.com/office/drawing/2014/main" id="{58F1BBA5-4719-80E2-B984-2261862C38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125578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871" y="295275"/>
            <a:ext cx="10366520" cy="814445"/>
          </a:xfrm>
          <a:noFill/>
          <a:effectLst/>
        </p:spPr>
        <p:txBody>
          <a:bodyPr>
            <a:normAutofit/>
          </a:bodyPr>
          <a:lstStyle/>
          <a:p>
            <a:pPr algn="ctr"/>
            <a:r>
              <a:rPr lang="fr-FR" sz="4000" b="1" dirty="0">
                <a:ln w="3175" cmpd="sng">
                  <a:solidFill>
                    <a:schemeClr val="bg1"/>
                  </a:solidFill>
                </a:ln>
                <a:solidFill>
                  <a:schemeClr val="tx2"/>
                </a:solidFill>
                <a:latin typeface="Bookman Old Style" pitchFamily="18" charset="0"/>
              </a:rPr>
              <a:t>DISCIPLINE</a:t>
            </a:r>
            <a:endParaRPr lang="fr-FR" sz="4000" dirty="0">
              <a:ln w="3175" cmpd="sng">
                <a:solidFill>
                  <a:schemeClr val="bg1"/>
                </a:solidFill>
              </a:ln>
              <a:solidFill>
                <a:schemeClr val="tx2"/>
              </a:solidFill>
            </a:endParaRPr>
          </a:p>
        </p:txBody>
      </p:sp>
      <p:sp>
        <p:nvSpPr>
          <p:cNvPr id="6" name="ZoneTexte 5"/>
          <p:cNvSpPr txBox="1"/>
          <p:nvPr/>
        </p:nvSpPr>
        <p:spPr>
          <a:xfrm>
            <a:off x="169716" y="1577340"/>
            <a:ext cx="10252578" cy="5170646"/>
          </a:xfrm>
          <a:prstGeom prst="rect">
            <a:avLst/>
          </a:prstGeom>
          <a:noFill/>
        </p:spPr>
        <p:txBody>
          <a:bodyPr wrap="square" rtlCol="0">
            <a:spAutoFit/>
          </a:bodyPr>
          <a:lstStyle/>
          <a:p>
            <a:pPr algn="ctr"/>
            <a:r>
              <a:rPr lang="fr-FR" sz="2400" b="1" u="sng" dirty="0">
                <a:solidFill>
                  <a:srgbClr val="00B050"/>
                </a:solidFill>
              </a:rPr>
              <a:t>Principaux problèmes</a:t>
            </a:r>
            <a:r>
              <a:rPr lang="fr-FR" sz="2400" b="1" dirty="0">
                <a:solidFill>
                  <a:srgbClr val="00B050"/>
                </a:solidFill>
              </a:rPr>
              <a:t> :</a:t>
            </a:r>
          </a:p>
          <a:p>
            <a:endParaRPr lang="fr-FR" sz="2400" dirty="0"/>
          </a:p>
          <a:p>
            <a:pPr algn="ctr"/>
            <a:r>
              <a:rPr lang="fr-FR" sz="2400" dirty="0"/>
              <a:t> - Désaccord sur le terrain suite à un fait de jeu (penalty …)</a:t>
            </a:r>
          </a:p>
          <a:p>
            <a:endParaRPr lang="fr-FR" sz="2400" dirty="0"/>
          </a:p>
          <a:p>
            <a:pPr marL="285750" indent="-285750" algn="ctr">
              <a:buFontTx/>
              <a:buChar char="-"/>
            </a:pPr>
            <a:r>
              <a:rPr lang="fr-FR" sz="2400" dirty="0"/>
              <a:t>Problèmes de licences : Identité du joueur, âge …</a:t>
            </a:r>
          </a:p>
          <a:p>
            <a:pPr marL="285750" indent="-285750" algn="ctr">
              <a:buFontTx/>
              <a:buChar char="-"/>
            </a:pPr>
            <a:endParaRPr lang="fr-FR" sz="2400" dirty="0"/>
          </a:p>
          <a:p>
            <a:pPr marL="285750" indent="-285750" algn="ctr">
              <a:buFontTx/>
              <a:buChar char="-"/>
            </a:pPr>
            <a:r>
              <a:rPr lang="fr-FR" sz="2400" dirty="0"/>
              <a:t>Non respect du règlement administratif : Pas de FDM ou non remplie avant la rencontre, panachage de joueurs avec plusieurs équipes …</a:t>
            </a:r>
          </a:p>
          <a:p>
            <a:pPr marL="285750" indent="-285750" algn="ctr">
              <a:buFontTx/>
              <a:buChar char="-"/>
            </a:pPr>
            <a:endParaRPr lang="fr-FR" sz="2400" dirty="0"/>
          </a:p>
          <a:p>
            <a:pPr marL="285750" indent="-285750" algn="ctr">
              <a:buFontTx/>
              <a:buChar char="-"/>
            </a:pPr>
            <a:r>
              <a:rPr lang="fr-FR" sz="2400" dirty="0"/>
              <a:t>Manquement administratif après la rencontre : Feuilles de match non transmises ou mal remplies</a:t>
            </a:r>
          </a:p>
          <a:p>
            <a:pPr marL="285750" indent="-285750" algn="ctr">
              <a:buFontTx/>
              <a:buChar char="-"/>
            </a:pPr>
            <a:endParaRPr lang="fr-FR" sz="2400" dirty="0"/>
          </a:p>
          <a:p>
            <a:pPr marL="285750" indent="-285750" algn="ctr">
              <a:buFontTx/>
              <a:buChar char="-"/>
            </a:pPr>
            <a:r>
              <a:rPr lang="fr-FR" sz="2400" dirty="0"/>
              <a:t>Forfaits non prévenus, ou trop tardivement</a:t>
            </a:r>
          </a:p>
          <a:p>
            <a:endParaRPr lang="fr-FR" dirty="0"/>
          </a:p>
        </p:txBody>
      </p:sp>
      <p:pic>
        <p:nvPicPr>
          <p:cNvPr id="3" name="Image 2">
            <a:extLst>
              <a:ext uri="{FF2B5EF4-FFF2-40B4-BE49-F238E27FC236}">
                <a16:creationId xmlns:a16="http://schemas.microsoft.com/office/drawing/2014/main" id="{DFFAFC58-0BA5-9077-97BA-B8D16A2DD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8898" y="295275"/>
            <a:ext cx="697917" cy="1140773"/>
          </a:xfrm>
          <a:prstGeom prst="rect">
            <a:avLst/>
          </a:prstGeom>
          <a:blipFill>
            <a:blip r:embed="rId3"/>
            <a:stretch>
              <a:fillRect/>
            </a:stretch>
          </a:blipFill>
          <a:ln>
            <a:solidFill>
              <a:srgbClr val="002060"/>
            </a:solidFill>
          </a:ln>
        </p:spPr>
      </p:pic>
    </p:spTree>
    <p:extLst>
      <p:ext uri="{BB962C8B-B14F-4D97-AF65-F5344CB8AC3E}">
        <p14:creationId xmlns:p14="http://schemas.microsoft.com/office/powerpoint/2010/main" val="3275442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1827</Words>
  <Application>Microsoft Office PowerPoint</Application>
  <PresentationFormat>Grand écran</PresentationFormat>
  <Paragraphs>266</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 JULIAN</vt:lpstr>
      <vt:lpstr>Arial</vt:lpstr>
      <vt:lpstr>Bookman Old Style</vt:lpstr>
      <vt:lpstr>Calibri</vt:lpstr>
      <vt:lpstr>Trebuchet MS</vt:lpstr>
      <vt:lpstr>Wingdings</vt:lpstr>
      <vt:lpstr>Wingdings 2</vt:lpstr>
      <vt:lpstr>Opulent</vt:lpstr>
      <vt:lpstr>Assemblée générale   foot a 7 fsgt  saison 2024/25</vt:lpstr>
      <vt:lpstr>COMMISSION FOOTBALL </vt:lpstr>
      <vt:lpstr>RECAPITULATIF FOOT A 7 – 2024/25 </vt:lpstr>
      <vt:lpstr>Présentation PowerPoint</vt:lpstr>
      <vt:lpstr>SAISON 2024/2025 </vt:lpstr>
      <vt:lpstr>PRINCIPALES REGLES DU JEU </vt:lpstr>
      <vt:lpstr>REGLEMENT administratif FA7 </vt:lpstr>
      <vt:lpstr>LES DELEGUES DE MATCHS </vt:lpstr>
      <vt:lpstr>DISCIPLINE</vt:lpstr>
      <vt:lpstr>POINTS A RETENIR POUR 2025/26 </vt:lpstr>
      <vt:lpstr>SUGGESTIONS 2026-27</vt:lpstr>
      <vt:lpstr>SUGGESTIONS 2026-27</vt:lpstr>
      <vt:lpstr>ENGAGEMENT 2025/26 </vt:lpstr>
      <vt:lpstr>création des licences en 2025/26 </vt:lpstr>
      <vt:lpstr>MANIFESTATIONS </vt:lpstr>
      <vt:lpstr>MANIFESTATIONS nationales</vt:lpstr>
      <vt:lpstr>Walking Football</vt:lpstr>
      <vt:lpstr>VOS PROPOSITIONS / QUESTIONS … </vt:lpstr>
      <vt:lpstr>Champions 2024/25 </vt:lpstr>
      <vt:lpstr>FINALES DE COUPES 2024/25 </vt:lpstr>
      <vt:lpstr>MERCI DE VOTRE PARTICIPATION   A L’ANNEE PROCHAINE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ASSEMBLEE GENERALE  2016-2017  FSGT FOOTBALL</dc:title>
  <dc:creator>GUI</dc:creator>
  <cp:lastModifiedBy>fsgt fsgt</cp:lastModifiedBy>
  <cp:revision>243</cp:revision>
  <cp:lastPrinted>2025-06-10T13:50:25Z</cp:lastPrinted>
  <dcterms:created xsi:type="dcterms:W3CDTF">2017-06-07T09:50:51Z</dcterms:created>
  <dcterms:modified xsi:type="dcterms:W3CDTF">2025-06-10T15:50:19Z</dcterms:modified>
</cp:coreProperties>
</file>